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257" r:id="rId3"/>
    <p:sldId id="382" r:id="rId4"/>
    <p:sldId id="412" r:id="rId5"/>
    <p:sldId id="390" r:id="rId6"/>
    <p:sldId id="385" r:id="rId7"/>
    <p:sldId id="413" r:id="rId8"/>
    <p:sldId id="384" r:id="rId9"/>
    <p:sldId id="387" r:id="rId10"/>
    <p:sldId id="386" r:id="rId11"/>
    <p:sldId id="416" r:id="rId12"/>
    <p:sldId id="391" r:id="rId13"/>
    <p:sldId id="462" r:id="rId14"/>
    <p:sldId id="464" r:id="rId15"/>
    <p:sldId id="394" r:id="rId16"/>
    <p:sldId id="395" r:id="rId17"/>
    <p:sldId id="418" r:id="rId18"/>
    <p:sldId id="396" r:id="rId19"/>
    <p:sldId id="419" r:id="rId20"/>
    <p:sldId id="420" r:id="rId21"/>
    <p:sldId id="421" r:id="rId22"/>
    <p:sldId id="397" r:id="rId23"/>
    <p:sldId id="398" r:id="rId24"/>
    <p:sldId id="399" r:id="rId25"/>
    <p:sldId id="422" r:id="rId26"/>
    <p:sldId id="423" r:id="rId27"/>
    <p:sldId id="424" r:id="rId28"/>
    <p:sldId id="426" r:id="rId29"/>
    <p:sldId id="430" r:id="rId30"/>
    <p:sldId id="429" r:id="rId31"/>
    <p:sldId id="431" r:id="rId32"/>
    <p:sldId id="402" r:id="rId33"/>
    <p:sldId id="403" r:id="rId34"/>
    <p:sldId id="476" r:id="rId35"/>
    <p:sldId id="433" r:id="rId36"/>
    <p:sldId id="404" r:id="rId37"/>
    <p:sldId id="439" r:id="rId38"/>
    <p:sldId id="405" r:id="rId39"/>
    <p:sldId id="407" r:id="rId40"/>
    <p:sldId id="440" r:id="rId41"/>
    <p:sldId id="441" r:id="rId42"/>
    <p:sldId id="442" r:id="rId43"/>
    <p:sldId id="408" r:id="rId44"/>
    <p:sldId id="409" r:id="rId45"/>
    <p:sldId id="444" r:id="rId46"/>
    <p:sldId id="445" r:id="rId47"/>
    <p:sldId id="410" r:id="rId48"/>
    <p:sldId id="446" r:id="rId49"/>
    <p:sldId id="447" r:id="rId50"/>
    <p:sldId id="450" r:id="rId51"/>
    <p:sldId id="491" r:id="rId52"/>
    <p:sldId id="492" r:id="rId53"/>
    <p:sldId id="448" r:id="rId54"/>
    <p:sldId id="454" r:id="rId55"/>
    <p:sldId id="452" r:id="rId56"/>
    <p:sldId id="455" r:id="rId57"/>
    <p:sldId id="456" r:id="rId58"/>
    <p:sldId id="457" r:id="rId59"/>
    <p:sldId id="460" r:id="rId60"/>
    <p:sldId id="461" r:id="rId61"/>
    <p:sldId id="465" r:id="rId62"/>
    <p:sldId id="467" r:id="rId63"/>
    <p:sldId id="466" r:id="rId64"/>
    <p:sldId id="472" r:id="rId65"/>
    <p:sldId id="473" r:id="rId66"/>
    <p:sldId id="475" r:id="rId67"/>
    <p:sldId id="477" r:id="rId68"/>
    <p:sldId id="478" r:id="rId69"/>
    <p:sldId id="480" r:id="rId70"/>
    <p:sldId id="493" r:id="rId71"/>
    <p:sldId id="494" r:id="rId72"/>
    <p:sldId id="468" r:id="rId73"/>
    <p:sldId id="469" r:id="rId7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5620"/>
    <p:restoredTop sz="99517" autoAdjust="0"/>
  </p:normalViewPr>
  <p:slideViewPr>
    <p:cSldViewPr>
      <p:cViewPr>
        <p:scale>
          <a:sx n="91" d="100"/>
          <a:sy n="91" d="100"/>
        </p:scale>
        <p:origin x="-294" y="-47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919AAA-50AF-4923-8966-40360569CE87}" type="datetimeFigureOut">
              <a:rPr lang="tr-TR" smtClean="0"/>
              <a:pPr/>
              <a:t>08.03.2018</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686598-8FC7-45F2-93B8-DFA62E5CEB8D}" type="slidenum">
              <a:rPr lang="tr-TR" smtClean="0"/>
              <a:pPr/>
              <a:t>‹#›</a:t>
            </a:fld>
            <a:endParaRPr lang="tr-TR"/>
          </a:p>
        </p:txBody>
      </p:sp>
    </p:spTree>
    <p:extLst>
      <p:ext uri="{BB962C8B-B14F-4D97-AF65-F5344CB8AC3E}">
        <p14:creationId xmlns:p14="http://schemas.microsoft.com/office/powerpoint/2010/main" xmlns="" val="4281384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05686598-8FC7-45F2-93B8-DFA62E5CEB8D}" type="slidenum">
              <a:rPr lang="tr-TR" smtClean="0"/>
              <a:pPr/>
              <a:t>33</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05686598-8FC7-45F2-93B8-DFA62E5CEB8D}" type="slidenum">
              <a:rPr lang="tr-TR" smtClean="0"/>
              <a:pPr/>
              <a:t>34</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05686598-8FC7-45F2-93B8-DFA62E5CEB8D}" type="slidenum">
              <a:rPr lang="tr-TR" smtClean="0"/>
              <a:pPr/>
              <a:t>35</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9421D216-C06A-4298-A3BE-DA4DAE5D88F9}" type="datetimeFigureOut">
              <a:rPr lang="tr-TR" smtClean="0"/>
              <a:pPr/>
              <a:t>08.03.2018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26DA1BB-510B-4548-8339-8575A7170823}"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9421D216-C06A-4298-A3BE-DA4DAE5D88F9}" type="datetimeFigureOut">
              <a:rPr lang="tr-TR" smtClean="0"/>
              <a:pPr/>
              <a:t>08.03.2018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26DA1BB-510B-4548-8339-8575A7170823}"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9421D216-C06A-4298-A3BE-DA4DAE5D88F9}" type="datetimeFigureOut">
              <a:rPr lang="tr-TR" smtClean="0"/>
              <a:pPr/>
              <a:t>08.03.2018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26DA1BB-510B-4548-8339-8575A7170823}"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9421D216-C06A-4298-A3BE-DA4DAE5D88F9}" type="datetimeFigureOut">
              <a:rPr lang="tr-TR" smtClean="0"/>
              <a:pPr/>
              <a:t>08.03.2018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26DA1BB-510B-4548-8339-8575A7170823}"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9421D216-C06A-4298-A3BE-DA4DAE5D88F9}" type="datetimeFigureOut">
              <a:rPr lang="tr-TR" smtClean="0"/>
              <a:pPr/>
              <a:t>08.03.2018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26DA1BB-510B-4548-8339-8575A7170823}"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9421D216-C06A-4298-A3BE-DA4DAE5D88F9}" type="datetimeFigureOut">
              <a:rPr lang="tr-TR" smtClean="0"/>
              <a:pPr/>
              <a:t>08.03.2018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26DA1BB-510B-4548-8339-8575A7170823}"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9421D216-C06A-4298-A3BE-DA4DAE5D88F9}" type="datetimeFigureOut">
              <a:rPr lang="tr-TR" smtClean="0"/>
              <a:pPr/>
              <a:t>08.03.2018</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26DA1BB-510B-4548-8339-8575A7170823}"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9421D216-C06A-4298-A3BE-DA4DAE5D88F9}" type="datetimeFigureOut">
              <a:rPr lang="tr-TR" smtClean="0"/>
              <a:pPr/>
              <a:t>08.03.2018</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26DA1BB-510B-4548-8339-8575A7170823}"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9421D216-C06A-4298-A3BE-DA4DAE5D88F9}" type="datetimeFigureOut">
              <a:rPr lang="tr-TR" smtClean="0"/>
              <a:pPr/>
              <a:t>08.03.2018</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26DA1BB-510B-4548-8339-8575A7170823}"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9421D216-C06A-4298-A3BE-DA4DAE5D88F9}" type="datetimeFigureOut">
              <a:rPr lang="tr-TR" smtClean="0"/>
              <a:pPr/>
              <a:t>08.03.2018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26DA1BB-510B-4548-8339-8575A7170823}"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9421D216-C06A-4298-A3BE-DA4DAE5D88F9}" type="datetimeFigureOut">
              <a:rPr lang="tr-TR" smtClean="0"/>
              <a:pPr/>
              <a:t>08.03.2018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26DA1BB-510B-4548-8339-8575A7170823}"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21D216-C06A-4298-A3BE-DA4DAE5D88F9}" type="datetimeFigureOut">
              <a:rPr lang="tr-TR" smtClean="0"/>
              <a:pPr/>
              <a:t>08.03.2018</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6DA1BB-510B-4548-8339-8575A7170823}"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5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5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5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6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p:txBody>
          <a:bodyPr>
            <a:normAutofit fontScale="90000"/>
          </a:bodyPr>
          <a:lstStyle/>
          <a:p>
            <a:r>
              <a:rPr lang="tr-TR" dirty="0" smtClean="0"/>
              <a:t/>
            </a:r>
            <a:br>
              <a:rPr lang="tr-TR" dirty="0" smtClean="0"/>
            </a:br>
            <a:r>
              <a:rPr lang="tr-TR" dirty="0" smtClean="0"/>
              <a:t>SKAL İSTANBUL KULÜBÜ</a:t>
            </a:r>
            <a:br>
              <a:rPr lang="tr-TR" dirty="0" smtClean="0"/>
            </a:br>
            <a:endParaRPr lang="tr-TR" dirty="0"/>
          </a:p>
        </p:txBody>
      </p:sp>
      <p:sp>
        <p:nvSpPr>
          <p:cNvPr id="3" name="2 Alt Başlık"/>
          <p:cNvSpPr>
            <a:spLocks noGrp="1"/>
          </p:cNvSpPr>
          <p:nvPr>
            <p:ph type="subTitle" idx="1"/>
          </p:nvPr>
        </p:nvSpPr>
        <p:spPr/>
        <p:txBody>
          <a:bodyPr/>
          <a:lstStyle/>
          <a:p>
            <a:r>
              <a:rPr lang="tr-TR" dirty="0" smtClean="0">
                <a:solidFill>
                  <a:schemeClr val="tx1"/>
                </a:solidFill>
              </a:rPr>
              <a:t>2016-2018 DÖNEMİ</a:t>
            </a:r>
          </a:p>
          <a:p>
            <a:r>
              <a:rPr lang="tr-TR" dirty="0" smtClean="0">
                <a:solidFill>
                  <a:schemeClr val="tx1"/>
                </a:solidFill>
              </a:rPr>
              <a:t>ETKİNLİK RAPORU </a:t>
            </a:r>
          </a:p>
          <a:p>
            <a:r>
              <a:rPr lang="tr-TR" dirty="0" smtClean="0">
                <a:solidFill>
                  <a:schemeClr val="tx1"/>
                </a:solidFill>
              </a:rPr>
              <a:t>BAŞKAN FATMA BAHAR BİRİNCİ</a:t>
            </a:r>
          </a:p>
          <a:p>
            <a:endParaRPr lang="tr-TR" dirty="0">
              <a:solidFill>
                <a:schemeClr val="tx1"/>
              </a:solidFill>
            </a:endParaRPr>
          </a:p>
        </p:txBody>
      </p:sp>
      <p:pic>
        <p:nvPicPr>
          <p:cNvPr id="1026" name="Picture 2" descr="C:\Users\GÜLİZ\AppData\Local\Microsoft\Windows\Temporary Internet Files\Content.Outlook\8AAASM9B\skal sayfa bası tarihli.jpg"/>
          <p:cNvPicPr>
            <a:picLocks noChangeAspect="1" noChangeArrowheads="1"/>
          </p:cNvPicPr>
          <p:nvPr/>
        </p:nvPicPr>
        <p:blipFill>
          <a:blip r:embed="rId2"/>
          <a:srcRect/>
          <a:stretch>
            <a:fillRect/>
          </a:stretch>
        </p:blipFill>
        <p:spPr bwMode="auto">
          <a:xfrm>
            <a:off x="142844" y="571480"/>
            <a:ext cx="8743167" cy="1540701"/>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857232"/>
            <a:ext cx="8229600" cy="651224"/>
          </a:xfrm>
        </p:spPr>
        <p:txBody>
          <a:bodyPr>
            <a:normAutofit fontScale="90000"/>
          </a:bodyPr>
          <a:lstStyle/>
          <a:p>
            <a:r>
              <a:rPr lang="tr-TR" sz="2000" b="1" dirty="0" smtClean="0"/>
              <a:t>     </a:t>
            </a:r>
            <a:r>
              <a:rPr lang="tr-TR" sz="1800" b="1" dirty="0" smtClean="0"/>
              <a:t>21.04.2016 </a:t>
            </a:r>
            <a:r>
              <a:rPr lang="tr-TR" sz="1800" b="1" dirty="0" err="1" smtClean="0"/>
              <a:t>ISTANBUL</a:t>
            </a:r>
            <a:r>
              <a:rPr lang="tr-TR" sz="1800" b="1" dirty="0" smtClean="0"/>
              <a:t> ŞİŞLİ </a:t>
            </a:r>
            <a:r>
              <a:rPr lang="tr-TR" sz="1800" b="1" dirty="0" err="1" smtClean="0"/>
              <a:t>MARRIOTT</a:t>
            </a:r>
            <a:r>
              <a:rPr lang="tr-TR" sz="1800" b="1" dirty="0" smtClean="0"/>
              <a:t> HOTEL NİSAN ÖĞLE YEMEĞİ</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95536" y="1484785"/>
            <a:ext cx="8229600" cy="4658859"/>
          </a:xfrm>
        </p:spPr>
        <p:txBody>
          <a:bodyPr>
            <a:normAutofit fontScale="92500" lnSpcReduction="10000"/>
          </a:bodyPr>
          <a:lstStyle/>
          <a:p>
            <a:r>
              <a:rPr lang="tr-TR" sz="1700" dirty="0" smtClean="0"/>
              <a:t>SI İstanbul Kulübü 21 Nisan 2016 tarihinde Istanbul Şişli Marriott otelinde geleneksel öğlen yemekli toplantısını gerçekleştirdi.  Şişli Belediye Başkanı Sayın Hayri İnönü’nün de katıldığı yemeğe üyelerin ve misafirlerin katılımı yüksekti.</a:t>
            </a:r>
          </a:p>
          <a:p>
            <a:r>
              <a:rPr lang="tr-TR" sz="1700" dirty="0" smtClean="0"/>
              <a:t>Nefes Koçu ve Kahkaha Yogası Lideri Aydan Ermiş, Nisan ayı öğle yemeğine katılarak Skal International İstanbul Kulübü üyelerine nefes egzersizleri, kahkaha egzersizleri ve derin gevşeme rahatlama egzersizlerinden oluşan bir  "Kahkaha Yogası" seansı gerçekleştirdi.Yemekte 15-22 Nisan tarihleri arasında kutlanan Turizm haftası ve 28 Nisan Perşembe günü kutlanacak Dünya Skal günü de kutlandı.</a:t>
            </a:r>
          </a:p>
          <a:p>
            <a:endParaRPr lang="tr-TR" sz="1600" dirty="0" smtClean="0"/>
          </a:p>
          <a:p>
            <a:endParaRPr lang="tr-TR" sz="1600" dirty="0" smtClean="0"/>
          </a:p>
          <a:p>
            <a:endParaRPr lang="tr-TR" sz="1600" dirty="0" smtClean="0"/>
          </a:p>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1027" name="Picture 3" descr="C:\Users\GÜLİZ\Desktop\skal-international-istanbul-kulubu-,hayri-inonu.jpg"/>
          <p:cNvPicPr>
            <a:picLocks noChangeAspect="1" noChangeArrowheads="1"/>
          </p:cNvPicPr>
          <p:nvPr/>
        </p:nvPicPr>
        <p:blipFill>
          <a:blip r:embed="rId2"/>
          <a:srcRect/>
          <a:stretch>
            <a:fillRect/>
          </a:stretch>
        </p:blipFill>
        <p:spPr bwMode="auto">
          <a:xfrm>
            <a:off x="2343150" y="3714752"/>
            <a:ext cx="4457700" cy="250033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857232"/>
            <a:ext cx="8229600" cy="651224"/>
          </a:xfrm>
        </p:spPr>
        <p:txBody>
          <a:bodyPr>
            <a:normAutofit/>
          </a:bodyPr>
          <a:lstStyle/>
          <a:p>
            <a:r>
              <a:rPr lang="tr-TR" sz="2000" b="1" dirty="0" smtClean="0"/>
              <a:t>     </a:t>
            </a:r>
            <a:endParaRPr lang="tr-TR" sz="1800" dirty="0"/>
          </a:p>
        </p:txBody>
      </p:sp>
      <p:sp>
        <p:nvSpPr>
          <p:cNvPr id="3" name="2 İçerik Yer Tutucusu"/>
          <p:cNvSpPr>
            <a:spLocks noGrp="1"/>
          </p:cNvSpPr>
          <p:nvPr>
            <p:ph idx="1"/>
          </p:nvPr>
        </p:nvSpPr>
        <p:spPr>
          <a:xfrm>
            <a:off x="395536" y="1484785"/>
            <a:ext cx="8229600" cy="4658859"/>
          </a:xfrm>
        </p:spPr>
        <p:txBody>
          <a:bodyPr>
            <a:normAutofit/>
          </a:bodyPr>
          <a:lstStyle/>
          <a:p>
            <a:endParaRPr lang="tr-TR" sz="1600" dirty="0" smtClean="0"/>
          </a:p>
          <a:p>
            <a:endParaRPr lang="tr-TR" sz="1600" dirty="0" smtClean="0"/>
          </a:p>
          <a:p>
            <a:endParaRPr lang="tr-TR" sz="1600" dirty="0" smtClean="0"/>
          </a:p>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5" name="Picture 4"/>
          <p:cNvPicPr>
            <a:picLocks noChangeAspect="1" noChangeArrowheads="1"/>
          </p:cNvPicPr>
          <p:nvPr/>
        </p:nvPicPr>
        <p:blipFill>
          <a:blip r:embed="rId2"/>
          <a:srcRect/>
          <a:stretch>
            <a:fillRect/>
          </a:stretch>
        </p:blipFill>
        <p:spPr bwMode="auto">
          <a:xfrm>
            <a:off x="1928794" y="357166"/>
            <a:ext cx="4536000" cy="3024000"/>
          </a:xfrm>
          <a:prstGeom prst="rect">
            <a:avLst/>
          </a:prstGeom>
          <a:noFill/>
          <a:ln w="9525">
            <a:noFill/>
            <a:miter lim="800000"/>
            <a:headEnd/>
            <a:tailEnd/>
          </a:ln>
          <a:effectLst/>
        </p:spPr>
      </p:pic>
      <p:pic>
        <p:nvPicPr>
          <p:cNvPr id="6" name="Picture 5"/>
          <p:cNvPicPr>
            <a:picLocks noChangeAspect="1" noChangeArrowheads="1"/>
          </p:cNvPicPr>
          <p:nvPr/>
        </p:nvPicPr>
        <p:blipFill>
          <a:blip r:embed="rId3"/>
          <a:srcRect/>
          <a:stretch>
            <a:fillRect/>
          </a:stretch>
        </p:blipFill>
        <p:spPr bwMode="auto">
          <a:xfrm>
            <a:off x="2000232" y="3683000"/>
            <a:ext cx="4536000" cy="302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85794"/>
            <a:ext cx="8229600" cy="722662"/>
          </a:xfrm>
        </p:spPr>
        <p:txBody>
          <a:bodyPr>
            <a:normAutofit fontScale="90000"/>
          </a:bodyPr>
          <a:lstStyle/>
          <a:p>
            <a:r>
              <a:rPr lang="tr-TR" sz="2000" b="1" dirty="0" smtClean="0"/>
              <a:t> </a:t>
            </a:r>
            <a:r>
              <a:rPr lang="tr-TR" sz="1800" b="1" dirty="0" smtClean="0"/>
              <a:t>06-08.05.2016 </a:t>
            </a:r>
            <a:r>
              <a:rPr lang="tr-TR" sz="1800" b="1" dirty="0" err="1" smtClean="0"/>
              <a:t>USDF</a:t>
            </a:r>
            <a:r>
              <a:rPr lang="tr-TR" sz="1800" b="1" dirty="0" smtClean="0"/>
              <a:t> MARMARİS TOPLANTISI </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95536" y="1484785"/>
            <a:ext cx="8229600" cy="4658859"/>
          </a:xfrm>
        </p:spPr>
        <p:txBody>
          <a:bodyPr>
            <a:normAutofit/>
          </a:bodyPr>
          <a:lstStyle/>
          <a:p>
            <a:r>
              <a:rPr lang="tr-TR" sz="1600" dirty="0" smtClean="0"/>
              <a:t>SI İstanbul Kulübü Başkanı F.Bahar Birinci 06-08 Mayıs  tarihleri arasında  </a:t>
            </a:r>
            <a:r>
              <a:rPr lang="tr-TR" sz="1600" dirty="0" err="1" smtClean="0"/>
              <a:t>USDF</a:t>
            </a:r>
            <a:r>
              <a:rPr lang="tr-TR" sz="1600" dirty="0" smtClean="0"/>
              <a:t> Marmaris toplantısına katıldı. Türkiye Skal Kulüplerinin bir araya geldiği toplantı da turizmin çıkış yolları arandı.</a:t>
            </a:r>
          </a:p>
          <a:p>
            <a:endParaRPr lang="tr-TR" sz="1600" dirty="0" smtClean="0"/>
          </a:p>
          <a:p>
            <a:endParaRPr lang="tr-TR" sz="1600" dirty="0" smtClean="0"/>
          </a:p>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1026" name="Picture 2"/>
          <p:cNvPicPr>
            <a:picLocks noChangeAspect="1" noChangeArrowheads="1"/>
          </p:cNvPicPr>
          <p:nvPr/>
        </p:nvPicPr>
        <p:blipFill>
          <a:blip r:embed="rId2"/>
          <a:srcRect/>
          <a:stretch>
            <a:fillRect/>
          </a:stretch>
        </p:blipFill>
        <p:spPr bwMode="auto">
          <a:xfrm>
            <a:off x="428596" y="2714620"/>
            <a:ext cx="8191500" cy="3190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85794"/>
            <a:ext cx="8229600" cy="722662"/>
          </a:xfrm>
        </p:spPr>
        <p:txBody>
          <a:bodyPr>
            <a:normAutofit fontScale="90000"/>
          </a:bodyPr>
          <a:lstStyle/>
          <a:p>
            <a:r>
              <a:rPr lang="tr-TR" sz="2000" b="1" dirty="0" smtClean="0"/>
              <a:t> </a:t>
            </a:r>
            <a:r>
              <a:rPr lang="tr-TR" sz="1800" b="1" dirty="0" smtClean="0"/>
              <a:t>23.05.2016 </a:t>
            </a:r>
            <a:r>
              <a:rPr lang="tr-TR" sz="1800" b="1" dirty="0" err="1" smtClean="0"/>
              <a:t>WYNDHAM</a:t>
            </a:r>
            <a:r>
              <a:rPr lang="tr-TR" sz="1800" b="1" dirty="0" smtClean="0"/>
              <a:t> GRAND </a:t>
            </a:r>
            <a:r>
              <a:rPr lang="tr-TR" sz="1800" b="1" dirty="0" err="1" smtClean="0"/>
              <a:t>ISTANBUL</a:t>
            </a:r>
            <a:r>
              <a:rPr lang="tr-TR" sz="1800" b="1" dirty="0" smtClean="0"/>
              <a:t> LEVENT HOTEL MAYIS AKŞAM YEMEĞİ </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3643338"/>
          </a:xfrm>
        </p:spPr>
        <p:txBody>
          <a:bodyPr>
            <a:normAutofit fontScale="92500" lnSpcReduction="10000"/>
          </a:bodyPr>
          <a:lstStyle/>
          <a:p>
            <a:r>
              <a:rPr lang="tr-TR" sz="1700" dirty="0" smtClean="0"/>
              <a:t>SI İstanbul Kulübü tarafından her ay yapılan  geleneksel öğlen yemekli toplantısı bu ay 23 Mayıs Pazartesi akşamı Skal Bursa Kulübü Başkanı Hüseyin </a:t>
            </a:r>
            <a:r>
              <a:rPr lang="tr-TR" sz="1700" dirty="0" err="1" smtClean="0"/>
              <a:t>Özdilek’in</a:t>
            </a:r>
            <a:r>
              <a:rPr lang="tr-TR" sz="1700" dirty="0" smtClean="0"/>
              <a:t> ev sahipliğinde ve Bursa ve İstanbul kulüpleri </a:t>
            </a:r>
            <a:r>
              <a:rPr lang="tr-TR" sz="1700" dirty="0" err="1" smtClean="0"/>
              <a:t>birarada</a:t>
            </a:r>
            <a:r>
              <a:rPr lang="tr-TR" sz="1700" dirty="0" smtClean="0"/>
              <a:t> olmak üzere </a:t>
            </a:r>
            <a:r>
              <a:rPr lang="tr-TR" sz="1700" dirty="0" err="1" smtClean="0"/>
              <a:t>Wyndham</a:t>
            </a:r>
            <a:r>
              <a:rPr lang="tr-TR" sz="1700" dirty="0" smtClean="0"/>
              <a:t> Grand İstanbul Levent </a:t>
            </a:r>
            <a:r>
              <a:rPr lang="tr-TR" sz="1700" dirty="0" err="1" smtClean="0"/>
              <a:t>Hotel’de</a:t>
            </a:r>
            <a:r>
              <a:rPr lang="tr-TR" sz="1700" dirty="0" smtClean="0"/>
              <a:t> gerçekleşti.</a:t>
            </a:r>
          </a:p>
          <a:p>
            <a:r>
              <a:rPr lang="tr-TR" sz="1700" dirty="0" smtClean="0"/>
              <a:t>Katılımın yüksek olduğu yemekte Erdem Holding Yönetim Kurulu Başkanı Dr. Zeynel Abidin Erdem’de kısa bir konuşma yaptı.</a:t>
            </a:r>
          </a:p>
          <a:p>
            <a:endParaRPr lang="tr-TR" sz="1600" dirty="0" smtClean="0"/>
          </a:p>
          <a:p>
            <a:endParaRPr lang="tr-TR" sz="1600" dirty="0" smtClean="0"/>
          </a:p>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1027" name="Picture 3" descr="C:\Users\GÜLİZ\AppData\Local\Microsoft\Windows\Temporary Internet Files\Content.Outlook\8AAASM9B\DSC_0888 (2).jpg"/>
          <p:cNvPicPr>
            <a:picLocks noChangeAspect="1" noChangeArrowheads="1"/>
          </p:cNvPicPr>
          <p:nvPr/>
        </p:nvPicPr>
        <p:blipFill>
          <a:blip r:embed="rId2" cstate="print"/>
          <a:srcRect/>
          <a:stretch>
            <a:fillRect/>
          </a:stretch>
        </p:blipFill>
        <p:spPr bwMode="auto">
          <a:xfrm>
            <a:off x="285720" y="3286124"/>
            <a:ext cx="4290370" cy="2880000"/>
          </a:xfrm>
          <a:prstGeom prst="rect">
            <a:avLst/>
          </a:prstGeom>
          <a:noFill/>
        </p:spPr>
      </p:pic>
      <p:pic>
        <p:nvPicPr>
          <p:cNvPr id="3074" name="Picture 2" descr="C:\Users\GÜLİZ\AppData\Local\Microsoft\Windows\Temporary Internet Files\Content.Outlook\8AAASM9B\Görsel-7.jpg"/>
          <p:cNvPicPr>
            <a:picLocks noChangeAspect="1" noChangeArrowheads="1"/>
          </p:cNvPicPr>
          <p:nvPr/>
        </p:nvPicPr>
        <p:blipFill>
          <a:blip r:embed="rId3" cstate="print"/>
          <a:srcRect/>
          <a:stretch>
            <a:fillRect/>
          </a:stretch>
        </p:blipFill>
        <p:spPr bwMode="auto">
          <a:xfrm>
            <a:off x="4929190" y="3286124"/>
            <a:ext cx="3840000" cy="2880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857232"/>
            <a:ext cx="8229600" cy="722662"/>
          </a:xfrm>
        </p:spPr>
        <p:txBody>
          <a:bodyPr>
            <a:normAutofit/>
          </a:bodyPr>
          <a:lstStyle/>
          <a:p>
            <a:r>
              <a:rPr lang="tr-TR" sz="2000" b="1" dirty="0" smtClean="0"/>
              <a:t> </a:t>
            </a:r>
            <a:endParaRPr lang="tr-TR" sz="1800" dirty="0"/>
          </a:p>
        </p:txBody>
      </p:sp>
      <p:sp>
        <p:nvSpPr>
          <p:cNvPr id="3" name="2 İçerik Yer Tutucusu"/>
          <p:cNvSpPr>
            <a:spLocks noGrp="1"/>
          </p:cNvSpPr>
          <p:nvPr>
            <p:ph idx="1"/>
          </p:nvPr>
        </p:nvSpPr>
        <p:spPr>
          <a:xfrm>
            <a:off x="357158" y="1428736"/>
            <a:ext cx="8229600" cy="3643338"/>
          </a:xfrm>
        </p:spPr>
        <p:txBody>
          <a:bodyPr>
            <a:normAutofit/>
          </a:bodyPr>
          <a:lstStyle/>
          <a:p>
            <a:endParaRPr lang="tr-TR" sz="1600" dirty="0" smtClean="0"/>
          </a:p>
          <a:p>
            <a:endParaRPr lang="tr-TR" sz="1600" dirty="0" smtClean="0"/>
          </a:p>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7" name="Picture 4" descr="http://www.turizmdebusabah.com/haberpics/picsnew/78598.jpg"/>
          <p:cNvPicPr>
            <a:picLocks noChangeAspect="1" noChangeArrowheads="1"/>
          </p:cNvPicPr>
          <p:nvPr/>
        </p:nvPicPr>
        <p:blipFill>
          <a:blip r:embed="rId2"/>
          <a:srcRect/>
          <a:stretch>
            <a:fillRect/>
          </a:stretch>
        </p:blipFill>
        <p:spPr bwMode="auto">
          <a:xfrm>
            <a:off x="4714876" y="3714752"/>
            <a:ext cx="3763200" cy="2520000"/>
          </a:xfrm>
          <a:prstGeom prst="rect">
            <a:avLst/>
          </a:prstGeom>
          <a:noFill/>
        </p:spPr>
      </p:pic>
      <p:pic>
        <p:nvPicPr>
          <p:cNvPr id="8" name="Picture 5" descr="C:\Users\GÜLİZ\AppData\Local\Microsoft\Windows\Temporary Internet Files\Content.Outlook\8AAASM9B\HSN_0968.JPG"/>
          <p:cNvPicPr>
            <a:picLocks noChangeAspect="1" noChangeArrowheads="1"/>
          </p:cNvPicPr>
          <p:nvPr/>
        </p:nvPicPr>
        <p:blipFill>
          <a:blip r:embed="rId3" cstate="print"/>
          <a:srcRect/>
          <a:stretch>
            <a:fillRect/>
          </a:stretch>
        </p:blipFill>
        <p:spPr bwMode="auto">
          <a:xfrm>
            <a:off x="4643438" y="714356"/>
            <a:ext cx="3775896" cy="2520000"/>
          </a:xfrm>
          <a:prstGeom prst="rect">
            <a:avLst/>
          </a:prstGeom>
          <a:noFill/>
        </p:spPr>
      </p:pic>
      <p:pic>
        <p:nvPicPr>
          <p:cNvPr id="2050" name="Picture 2" descr="C:\Users\GÜLİZ\AppData\Local\Microsoft\Windows\Temporary Internet Files\Content.Outlook\8AAASM9B\DSC_0862 (2).jpg"/>
          <p:cNvPicPr>
            <a:picLocks noChangeAspect="1" noChangeArrowheads="1"/>
          </p:cNvPicPr>
          <p:nvPr/>
        </p:nvPicPr>
        <p:blipFill>
          <a:blip r:embed="rId4" cstate="print"/>
          <a:srcRect/>
          <a:stretch>
            <a:fillRect/>
          </a:stretch>
        </p:blipFill>
        <p:spPr bwMode="auto">
          <a:xfrm>
            <a:off x="214282" y="3643314"/>
            <a:ext cx="3754074" cy="2520000"/>
          </a:xfrm>
          <a:prstGeom prst="rect">
            <a:avLst/>
          </a:prstGeom>
          <a:noFill/>
        </p:spPr>
      </p:pic>
      <p:pic>
        <p:nvPicPr>
          <p:cNvPr id="9" name="Picture 2" descr="C:\Users\GÜLİZ\AppData\Local\Microsoft\Windows\Temporary Internet Files\Content.Outlook\8AAASM9B\Görsel-8.jpg"/>
          <p:cNvPicPr>
            <a:picLocks noChangeAspect="1" noChangeArrowheads="1"/>
          </p:cNvPicPr>
          <p:nvPr/>
        </p:nvPicPr>
        <p:blipFill>
          <a:blip r:embed="rId5" cstate="print"/>
          <a:srcRect/>
          <a:stretch>
            <a:fillRect/>
          </a:stretch>
        </p:blipFill>
        <p:spPr bwMode="auto">
          <a:xfrm>
            <a:off x="357158" y="714356"/>
            <a:ext cx="3360000" cy="2520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85794"/>
            <a:ext cx="8229600" cy="722662"/>
          </a:xfrm>
        </p:spPr>
        <p:txBody>
          <a:bodyPr>
            <a:normAutofit fontScale="90000"/>
          </a:bodyPr>
          <a:lstStyle/>
          <a:p>
            <a:r>
              <a:rPr lang="tr-TR" sz="2000" b="1" dirty="0" smtClean="0"/>
              <a:t> </a:t>
            </a:r>
            <a:r>
              <a:rPr lang="tr-TR" sz="1800" b="1" dirty="0" smtClean="0"/>
              <a:t>23-25.09.2016 </a:t>
            </a:r>
            <a:r>
              <a:rPr lang="tr-TR" sz="1800" b="1" dirty="0" err="1" smtClean="0"/>
              <a:t>USDF</a:t>
            </a:r>
            <a:r>
              <a:rPr lang="tr-TR" sz="1800" b="1" dirty="0" smtClean="0"/>
              <a:t> İZMİR TOPLANTISI </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3643338"/>
          </a:xfrm>
        </p:spPr>
        <p:txBody>
          <a:bodyPr>
            <a:normAutofit/>
          </a:bodyPr>
          <a:lstStyle/>
          <a:p>
            <a:r>
              <a:rPr lang="tr-TR" sz="1600" dirty="0" smtClean="0"/>
              <a:t>SI İstanbul Kulübü Başkanı F.Bahar Birinci, Y.K üyeleri Ayşe Önen, Selma Tatar ve Özen Kırant Yozcu 23-25 Eylül  tarihleri arasında  </a:t>
            </a:r>
            <a:r>
              <a:rPr lang="tr-TR" sz="1600" dirty="0" err="1" smtClean="0"/>
              <a:t>USDF</a:t>
            </a:r>
            <a:r>
              <a:rPr lang="tr-TR" sz="1600" dirty="0" smtClean="0"/>
              <a:t> İzmir toplantısına ve İzmir Kulübünün 50.yıl kutlamasına katıldılar. </a:t>
            </a:r>
          </a:p>
          <a:p>
            <a:endParaRPr lang="tr-TR" sz="1600" dirty="0" smtClean="0"/>
          </a:p>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5527" t="19450" r="26170" b="17064"/>
          <a:stretch/>
        </p:blipFill>
        <p:spPr bwMode="auto">
          <a:xfrm>
            <a:off x="3419872" y="4605056"/>
            <a:ext cx="2448272" cy="18100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8107" t="33639" r="18968" b="31988"/>
          <a:stretch/>
        </p:blipFill>
        <p:spPr bwMode="auto">
          <a:xfrm>
            <a:off x="1187624" y="2432076"/>
            <a:ext cx="6525397" cy="20050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85794"/>
            <a:ext cx="8229600" cy="722662"/>
          </a:xfrm>
        </p:spPr>
        <p:txBody>
          <a:bodyPr>
            <a:normAutofit fontScale="90000"/>
          </a:bodyPr>
          <a:lstStyle/>
          <a:p>
            <a:r>
              <a:rPr lang="tr-TR" sz="2000" b="1" dirty="0" smtClean="0"/>
              <a:t> </a:t>
            </a:r>
            <a:r>
              <a:rPr lang="tr-TR" sz="1800" b="1" dirty="0" smtClean="0"/>
              <a:t>29.09.2016 ARMADA İSTANBUL OLD CITY HOTEL EYLÜL ÖĞLE YEMEĞİ </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3643338"/>
          </a:xfrm>
        </p:spPr>
        <p:txBody>
          <a:bodyPr>
            <a:normAutofit/>
          </a:bodyPr>
          <a:lstStyle/>
          <a:p>
            <a:r>
              <a:rPr lang="tr-TR" sz="1600" dirty="0" smtClean="0"/>
              <a:t>SI İstanbul Kulübü tarafından her ay geleneksel olarak düzenlenen öğle yemeği 29 Eylül Perşembe günü Armada İstanbul </a:t>
            </a:r>
            <a:r>
              <a:rPr lang="tr-TR" sz="1600" dirty="0" err="1" smtClean="0"/>
              <a:t>Old</a:t>
            </a:r>
            <a:r>
              <a:rPr lang="tr-TR" sz="1600" dirty="0" smtClean="0"/>
              <a:t> </a:t>
            </a:r>
            <a:r>
              <a:rPr lang="tr-TR" sz="1600" dirty="0" err="1" smtClean="0"/>
              <a:t>City</a:t>
            </a:r>
            <a:r>
              <a:rPr lang="tr-TR" sz="1600" dirty="0" smtClean="0"/>
              <a:t> </a:t>
            </a:r>
            <a:r>
              <a:rPr lang="tr-TR" sz="1600" dirty="0" err="1" smtClean="0"/>
              <a:t>Hotel’in</a:t>
            </a:r>
            <a:r>
              <a:rPr lang="tr-TR" sz="1600" dirty="0" smtClean="0"/>
              <a:t> terasında, Armada İstanbul </a:t>
            </a:r>
            <a:r>
              <a:rPr lang="tr-TR" sz="1600" dirty="0" err="1" smtClean="0"/>
              <a:t>Old</a:t>
            </a:r>
            <a:r>
              <a:rPr lang="tr-TR" sz="1600" dirty="0" smtClean="0"/>
              <a:t> </a:t>
            </a:r>
            <a:r>
              <a:rPr lang="tr-TR" sz="1600" dirty="0" err="1" smtClean="0"/>
              <a:t>City</a:t>
            </a:r>
            <a:r>
              <a:rPr lang="tr-TR" sz="1600" dirty="0" smtClean="0"/>
              <a:t> Hotel Yönetim Kurulu Başkanı Kasım </a:t>
            </a:r>
            <a:r>
              <a:rPr lang="tr-TR" sz="1600" dirty="0" err="1" smtClean="0"/>
              <a:t>Zoto’nun</a:t>
            </a:r>
            <a:r>
              <a:rPr lang="tr-TR" sz="1600" dirty="0" smtClean="0"/>
              <a:t> </a:t>
            </a:r>
            <a:r>
              <a:rPr lang="tr-TR" sz="1600" dirty="0" err="1" smtClean="0"/>
              <a:t>evsahipliğinde</a:t>
            </a:r>
            <a:r>
              <a:rPr lang="tr-TR" sz="1600" dirty="0" smtClean="0"/>
              <a:t> gerçekleşti. Yemekte üye ve </a:t>
            </a:r>
            <a:r>
              <a:rPr lang="tr-TR" sz="1600" dirty="0" err="1" smtClean="0"/>
              <a:t>Young</a:t>
            </a:r>
            <a:r>
              <a:rPr lang="tr-TR" sz="1600" dirty="0" smtClean="0"/>
              <a:t> Skal üyelerin yemin töreni yapıldı.</a:t>
            </a:r>
          </a:p>
          <a:p>
            <a:endParaRPr lang="tr-TR" sz="1600" dirty="0" smtClean="0"/>
          </a:p>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2019" t="17370" r="27408" b="17623"/>
          <a:stretch/>
        </p:blipFill>
        <p:spPr bwMode="auto">
          <a:xfrm>
            <a:off x="611560" y="3505416"/>
            <a:ext cx="3672408" cy="26552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2144" t="20428" r="23761" b="18165"/>
          <a:stretch/>
        </p:blipFill>
        <p:spPr bwMode="auto">
          <a:xfrm>
            <a:off x="4506315" y="3568393"/>
            <a:ext cx="4059741" cy="2592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85794"/>
            <a:ext cx="8229600" cy="722662"/>
          </a:xfrm>
        </p:spPr>
        <p:txBody>
          <a:bodyPr>
            <a:normAutofit/>
          </a:bodyPr>
          <a:lstStyle/>
          <a:p>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3643338"/>
          </a:xfrm>
        </p:spPr>
        <p:txBody>
          <a:bodyPr>
            <a:normAutofit/>
          </a:bodyPr>
          <a:lstStyle/>
          <a:p>
            <a:endParaRPr lang="tr-TR" sz="1600" dirty="0" smtClean="0"/>
          </a:p>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45058" name="Picture 2" descr="C:\Users\GÜLİZ\AppData\Local\Microsoft\Windows\Temporary Internet Files\Content.Outlook\8AAASM9B\Skal International İstanbul Yönetim Kurulu Başkanı Bahar Birinci.jpg"/>
          <p:cNvPicPr>
            <a:picLocks noChangeAspect="1" noChangeArrowheads="1"/>
          </p:cNvPicPr>
          <p:nvPr/>
        </p:nvPicPr>
        <p:blipFill>
          <a:blip r:embed="rId2" cstate="print"/>
          <a:srcRect/>
          <a:stretch>
            <a:fillRect/>
          </a:stretch>
        </p:blipFill>
        <p:spPr bwMode="auto">
          <a:xfrm>
            <a:off x="2214546" y="3500438"/>
            <a:ext cx="4504889" cy="3024000"/>
          </a:xfrm>
          <a:prstGeom prst="rect">
            <a:avLst/>
          </a:prstGeom>
          <a:noFill/>
        </p:spPr>
      </p:pic>
      <p:pic>
        <p:nvPicPr>
          <p:cNvPr id="45060" name="Picture 4" descr="http://www.tourismexclusive.com/images/haberler/dernekler/1000x606/skal-istanbul-uyeleriyle-armada-istanbulda-bulustu_57ed65d847be1.jpg"/>
          <p:cNvPicPr>
            <a:picLocks noChangeAspect="1" noChangeArrowheads="1"/>
          </p:cNvPicPr>
          <p:nvPr/>
        </p:nvPicPr>
        <p:blipFill>
          <a:blip r:embed="rId3"/>
          <a:srcRect/>
          <a:stretch>
            <a:fillRect/>
          </a:stretch>
        </p:blipFill>
        <p:spPr bwMode="auto">
          <a:xfrm>
            <a:off x="1928794" y="357166"/>
            <a:ext cx="4990099" cy="3024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85794"/>
            <a:ext cx="8229600" cy="722662"/>
          </a:xfrm>
        </p:spPr>
        <p:txBody>
          <a:bodyPr>
            <a:normAutofit fontScale="90000"/>
          </a:bodyPr>
          <a:lstStyle/>
          <a:p>
            <a:r>
              <a:rPr lang="tr-TR" sz="2000" b="1" dirty="0" smtClean="0"/>
              <a:t> </a:t>
            </a:r>
            <a:r>
              <a:rPr lang="tr-TR" sz="1800" b="1" dirty="0" smtClean="0"/>
              <a:t>26.10.2016 İSTİKLAL PALAS HOTEL CUMHURİYET BAYRAMI KUTLAMASI</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3643338"/>
          </a:xfrm>
        </p:spPr>
        <p:txBody>
          <a:bodyPr>
            <a:normAutofit lnSpcReduction="10000"/>
          </a:bodyPr>
          <a:lstStyle/>
          <a:p>
            <a:r>
              <a:rPr lang="tr-TR" sz="1600" dirty="0" smtClean="0"/>
              <a:t>Skal International İstanbul Kulübü, Cumhuriyet Bayramı’nı coşkuyla kutladı.Skal International İstanbul Kulübü tarafından düzenlenen Cumhuriyet Bayramı kutlaması, 26 Ekim 2016, Çarşamba akşamı </a:t>
            </a:r>
            <a:r>
              <a:rPr lang="tr-TR" sz="1600" dirty="0" err="1" smtClean="0"/>
              <a:t>Demirören</a:t>
            </a:r>
            <a:r>
              <a:rPr lang="tr-TR" sz="1600" dirty="0" smtClean="0"/>
              <a:t> İstiklal Palas </a:t>
            </a:r>
            <a:r>
              <a:rPr lang="tr-TR" sz="1600" dirty="0" err="1" smtClean="0"/>
              <a:t>Hotel’de</a:t>
            </a:r>
            <a:r>
              <a:rPr lang="tr-TR" sz="1600" dirty="0" smtClean="0"/>
              <a:t> </a:t>
            </a:r>
            <a:r>
              <a:rPr lang="tr-TR" sz="1600" dirty="0" err="1" smtClean="0"/>
              <a:t>Demirören</a:t>
            </a:r>
            <a:r>
              <a:rPr lang="tr-TR" sz="1600" dirty="0" smtClean="0"/>
              <a:t> İstiklal Palas </a:t>
            </a:r>
            <a:r>
              <a:rPr lang="tr-TR" sz="1600" dirty="0" err="1" smtClean="0"/>
              <a:t>Hotel’in</a:t>
            </a:r>
            <a:r>
              <a:rPr lang="tr-TR" sz="1600" dirty="0" smtClean="0"/>
              <a:t> Genel Müdürü </a:t>
            </a:r>
            <a:r>
              <a:rPr lang="tr-TR" sz="1600" dirty="0" err="1" smtClean="0"/>
              <a:t>Blagoy</a:t>
            </a:r>
            <a:r>
              <a:rPr lang="tr-TR" sz="1600" dirty="0" smtClean="0"/>
              <a:t> </a:t>
            </a:r>
            <a:r>
              <a:rPr lang="tr-TR" sz="1600" dirty="0" err="1" smtClean="0"/>
              <a:t>Lergay’ın</a:t>
            </a:r>
            <a:r>
              <a:rPr lang="tr-TR" sz="1600" dirty="0" smtClean="0"/>
              <a:t> </a:t>
            </a:r>
            <a:r>
              <a:rPr lang="tr-TR" sz="1600" dirty="0" err="1" smtClean="0"/>
              <a:t>evsahipliğinde</a:t>
            </a:r>
            <a:r>
              <a:rPr lang="tr-TR" sz="1600" dirty="0" smtClean="0"/>
              <a:t>,.üyelerin ve eşlerinin katılımıyla gerçekleşti. Cumhuriyet Bayramı’nın coşkuyla kutlanıldığı gecede, </a:t>
            </a:r>
            <a:r>
              <a:rPr lang="tr-TR" sz="1600" dirty="0" err="1" smtClean="0"/>
              <a:t>barkovizyonda</a:t>
            </a:r>
            <a:r>
              <a:rPr lang="tr-TR" sz="1600" dirty="0" smtClean="0"/>
              <a:t> Atatürk fotoğrafları gösterilirken konuklar, Türk bayrakları ve </a:t>
            </a:r>
            <a:r>
              <a:rPr lang="tr-TR" sz="1600" dirty="0" err="1" smtClean="0"/>
              <a:t>DJ</a:t>
            </a:r>
            <a:r>
              <a:rPr lang="tr-TR" sz="1600" dirty="0" smtClean="0"/>
              <a:t> Emin Ertuğrul’un eşliğinde 10. Yıl Marşı’nı söyledi.</a:t>
            </a:r>
          </a:p>
          <a:p>
            <a:endParaRPr lang="tr-TR" sz="1600" dirty="0" smtClean="0"/>
          </a:p>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10" name="Picture 7" descr="C:\Users\GÜLİZ\AppData\Local\Microsoft\Windows\Temporary Internet Files\Content.Outlook\8AAASM9B\4 (2) (2).JPG"/>
          <p:cNvPicPr>
            <a:picLocks noChangeAspect="1" noChangeArrowheads="1"/>
          </p:cNvPicPr>
          <p:nvPr/>
        </p:nvPicPr>
        <p:blipFill>
          <a:blip r:embed="rId2" cstate="print"/>
          <a:srcRect/>
          <a:stretch>
            <a:fillRect/>
          </a:stretch>
        </p:blipFill>
        <p:spPr bwMode="auto">
          <a:xfrm>
            <a:off x="4714876" y="3143248"/>
            <a:ext cx="3713685" cy="2520000"/>
          </a:xfrm>
          <a:prstGeom prst="rect">
            <a:avLst/>
          </a:prstGeom>
          <a:noFill/>
        </p:spPr>
      </p:pic>
      <p:pic>
        <p:nvPicPr>
          <p:cNvPr id="17409" name="Picture 1" descr="C:\Users\GÜLİZ\AppData\Local\Microsoft\Windows\Temporary Internet Files\Content.Outlook\8AAASM9B\2 (2) (3).JPG"/>
          <p:cNvPicPr>
            <a:picLocks noChangeAspect="1" noChangeArrowheads="1"/>
          </p:cNvPicPr>
          <p:nvPr/>
        </p:nvPicPr>
        <p:blipFill>
          <a:blip r:embed="rId3" cstate="print"/>
          <a:srcRect/>
          <a:stretch>
            <a:fillRect/>
          </a:stretch>
        </p:blipFill>
        <p:spPr bwMode="auto">
          <a:xfrm>
            <a:off x="357158" y="3143248"/>
            <a:ext cx="3754074" cy="2520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85794"/>
            <a:ext cx="8229600" cy="722662"/>
          </a:xfrm>
        </p:spPr>
        <p:txBody>
          <a:bodyPr>
            <a:normAutofit fontScale="90000"/>
          </a:bodyPr>
          <a:lstStyle/>
          <a:p>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3643338"/>
          </a:xfrm>
        </p:spPr>
        <p:txBody>
          <a:bodyPr>
            <a:normAutofit/>
          </a:bodyPr>
          <a:lstStyle/>
          <a:p>
            <a:endParaRPr lang="tr-TR" sz="1600" dirty="0" smtClean="0"/>
          </a:p>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49154" name="Picture 2" descr="C:\Users\GÜLİZ\AppData\Local\Microsoft\Windows\Temporary Internet Files\Content.Outlook\8AAASM9B\1 (2) (2).jpg"/>
          <p:cNvPicPr>
            <a:picLocks noChangeAspect="1" noChangeArrowheads="1"/>
          </p:cNvPicPr>
          <p:nvPr/>
        </p:nvPicPr>
        <p:blipFill>
          <a:blip r:embed="rId2" cstate="print"/>
          <a:srcRect/>
          <a:stretch>
            <a:fillRect/>
          </a:stretch>
        </p:blipFill>
        <p:spPr bwMode="auto">
          <a:xfrm>
            <a:off x="2143108" y="285728"/>
            <a:ext cx="4536000" cy="3024000"/>
          </a:xfrm>
          <a:prstGeom prst="rect">
            <a:avLst/>
          </a:prstGeom>
          <a:noFill/>
        </p:spPr>
      </p:pic>
      <p:pic>
        <p:nvPicPr>
          <p:cNvPr id="49155" name="Picture 3" descr="C:\Users\GÜLİZ\AppData\Local\Microsoft\Windows\Temporary Internet Files\Content.Outlook\8AAASM9B\3 (2) (2).jpg"/>
          <p:cNvPicPr>
            <a:picLocks noChangeAspect="1" noChangeArrowheads="1"/>
          </p:cNvPicPr>
          <p:nvPr/>
        </p:nvPicPr>
        <p:blipFill>
          <a:blip r:embed="rId3" cstate="print"/>
          <a:srcRect/>
          <a:stretch>
            <a:fillRect/>
          </a:stretch>
        </p:blipFill>
        <p:spPr bwMode="auto">
          <a:xfrm>
            <a:off x="2143108" y="3500438"/>
            <a:ext cx="4536000" cy="3024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80728"/>
            <a:ext cx="8229600" cy="436910"/>
          </a:xfrm>
        </p:spPr>
        <p:txBody>
          <a:bodyPr>
            <a:normAutofit fontScale="90000"/>
          </a:bodyPr>
          <a:lstStyle/>
          <a:p>
            <a:r>
              <a:rPr lang="tr-TR" sz="2000" b="1" dirty="0" smtClean="0"/>
              <a:t>     </a:t>
            </a:r>
            <a:r>
              <a:rPr lang="tr-TR" sz="1800" b="1" dirty="0" smtClean="0"/>
              <a:t>09.02.2016 SI İSTANBUL KULÜBÜ OLAĞAN GENEL KURULU VE ZİNCİR DEĞİŞİM TÖRENİ</a:t>
            </a:r>
            <a:r>
              <a:rPr lang="tr-TR" sz="2000" dirty="0" smtClean="0"/>
              <a:t/>
            </a:r>
            <a:br>
              <a:rPr lang="tr-TR" sz="2000" dirty="0" smtClean="0"/>
            </a:br>
            <a:endParaRPr lang="tr-TR" sz="2000" dirty="0"/>
          </a:p>
        </p:txBody>
      </p:sp>
      <p:sp>
        <p:nvSpPr>
          <p:cNvPr id="3" name="2 İçerik Yer Tutucusu"/>
          <p:cNvSpPr>
            <a:spLocks noGrp="1"/>
          </p:cNvSpPr>
          <p:nvPr>
            <p:ph idx="1"/>
          </p:nvPr>
        </p:nvSpPr>
        <p:spPr>
          <a:xfrm>
            <a:off x="428596" y="1357298"/>
            <a:ext cx="8229600" cy="2372843"/>
          </a:xfrm>
        </p:spPr>
        <p:txBody>
          <a:bodyPr>
            <a:normAutofit fontScale="32500" lnSpcReduction="20000"/>
          </a:bodyPr>
          <a:lstStyle/>
          <a:p>
            <a:r>
              <a:rPr lang="tr-TR" sz="4900" dirty="0" smtClean="0"/>
              <a:t>SI İstanbul Skal Kulübü </a:t>
            </a:r>
            <a:r>
              <a:rPr lang="tr-TR" sz="4900" dirty="0"/>
              <a:t>O</a:t>
            </a:r>
            <a:r>
              <a:rPr lang="tr-TR" sz="4900" dirty="0" smtClean="0"/>
              <a:t>lağan Genel </a:t>
            </a:r>
            <a:r>
              <a:rPr lang="tr-TR" sz="4900" dirty="0"/>
              <a:t>K</a:t>
            </a:r>
            <a:r>
              <a:rPr lang="tr-TR" sz="4900" dirty="0" smtClean="0"/>
              <a:t>urulu 09.02.2016 tarihinde Dedeman İstanbul </a:t>
            </a:r>
            <a:r>
              <a:rPr lang="tr-TR" sz="4900" dirty="0" err="1" smtClean="0"/>
              <a:t>Hotel’de</a:t>
            </a:r>
            <a:r>
              <a:rPr lang="tr-TR" sz="4900" dirty="0" smtClean="0"/>
              <a:t> gerçekleşti.</a:t>
            </a:r>
          </a:p>
          <a:p>
            <a:r>
              <a:rPr lang="tr-TR" sz="4900" dirty="0" smtClean="0"/>
              <a:t>Genel Kurul sonucunda üyelerin oylarıyla Fatma Bahar Birinci Başkan seçildi. As Başkan Ata Eremsoy, Genel Sekreter Ayşe Önen , Sayman Can </a:t>
            </a:r>
            <a:r>
              <a:rPr lang="tr-TR" sz="4900" dirty="0" err="1" smtClean="0"/>
              <a:t>Arınel</a:t>
            </a:r>
            <a:r>
              <a:rPr lang="tr-TR" sz="4900" dirty="0" smtClean="0"/>
              <a:t> ve diğer yönetim kurulu üyeliklerine Elif Balcı Fisunoğlu, Selma Tatar ve Özen Kırant Yozcu seçildiler.</a:t>
            </a:r>
          </a:p>
          <a:p>
            <a:r>
              <a:rPr lang="tr-TR" sz="4900" dirty="0" smtClean="0"/>
              <a:t>Akşam yapılan zincir töreninde Feza Solaklar Başkanlık zincirini yeni başkan Fatma Bahar </a:t>
            </a:r>
            <a:r>
              <a:rPr lang="tr-TR" sz="4900" dirty="0" err="1" smtClean="0"/>
              <a:t>Birinci’ye</a:t>
            </a:r>
            <a:r>
              <a:rPr lang="tr-TR" sz="4900" dirty="0" smtClean="0"/>
              <a:t> devretti.</a:t>
            </a:r>
          </a:p>
          <a:p>
            <a:pPr>
              <a:buNone/>
            </a:pPr>
            <a:r>
              <a:rPr lang="tr-TR" dirty="0" smtClean="0"/>
              <a:t/>
            </a:r>
            <a:br>
              <a:rPr lang="tr-TR" dirty="0" smtClean="0"/>
            </a:br>
            <a:endParaRPr lang="tr-TR" dirty="0"/>
          </a:p>
        </p:txBody>
      </p:sp>
      <p:pic>
        <p:nvPicPr>
          <p:cNvPr id="1026" name="Picture 2" descr="C:\Users\samsung\Desktop\Yeni klasör\genel kurul 1.JPG"/>
          <p:cNvPicPr>
            <a:picLocks noChangeAspect="1" noChangeArrowheads="1"/>
          </p:cNvPicPr>
          <p:nvPr/>
        </p:nvPicPr>
        <p:blipFill>
          <a:blip r:embed="rId2"/>
          <a:stretch>
            <a:fillRect/>
          </a:stretch>
        </p:blipFill>
        <p:spPr bwMode="auto">
          <a:xfrm>
            <a:off x="4500562" y="3286124"/>
            <a:ext cx="3000395" cy="1857388"/>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p:cNvPicPr>
            <a:picLocks noChangeAspect="1" noChangeArrowheads="1"/>
          </p:cNvPicPr>
          <p:nvPr/>
        </p:nvPicPr>
        <p:blipFill>
          <a:blip r:embed="rId3"/>
          <a:stretch>
            <a:fillRect/>
          </a:stretch>
        </p:blipFill>
        <p:spPr bwMode="auto">
          <a:xfrm>
            <a:off x="1071538" y="3286124"/>
            <a:ext cx="3000395" cy="1928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85794"/>
            <a:ext cx="8229600" cy="722662"/>
          </a:xfrm>
        </p:spPr>
        <p:txBody>
          <a:bodyPr>
            <a:normAutofit fontScale="90000"/>
          </a:bodyPr>
          <a:lstStyle/>
          <a:p>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3643338"/>
          </a:xfrm>
        </p:spPr>
        <p:txBody>
          <a:bodyPr>
            <a:normAutofit/>
          </a:bodyPr>
          <a:lstStyle/>
          <a:p>
            <a:endParaRPr lang="tr-TR" sz="1600" dirty="0" smtClean="0"/>
          </a:p>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50178" name="Picture 2" descr="C:\Users\GÜLİZ\AppData\Local\Microsoft\Windows\Temporary Internet Files\Content.Outlook\8AAASM9B\6 (2).jpg"/>
          <p:cNvPicPr>
            <a:picLocks noChangeAspect="1" noChangeArrowheads="1"/>
          </p:cNvPicPr>
          <p:nvPr/>
        </p:nvPicPr>
        <p:blipFill>
          <a:blip r:embed="rId2" cstate="print"/>
          <a:srcRect/>
          <a:stretch>
            <a:fillRect/>
          </a:stretch>
        </p:blipFill>
        <p:spPr bwMode="auto">
          <a:xfrm>
            <a:off x="2143108" y="357166"/>
            <a:ext cx="4536000" cy="3024000"/>
          </a:xfrm>
          <a:prstGeom prst="rect">
            <a:avLst/>
          </a:prstGeom>
          <a:noFill/>
        </p:spPr>
      </p:pic>
      <p:pic>
        <p:nvPicPr>
          <p:cNvPr id="50179" name="Picture 3" descr="C:\Users\GÜLİZ\AppData\Local\Microsoft\Windows\Temporary Internet Files\Content.Outlook\8AAASM9B\8 (2).jpg"/>
          <p:cNvPicPr>
            <a:picLocks noChangeAspect="1" noChangeArrowheads="1"/>
          </p:cNvPicPr>
          <p:nvPr/>
        </p:nvPicPr>
        <p:blipFill>
          <a:blip r:embed="rId3" cstate="print"/>
          <a:srcRect/>
          <a:stretch>
            <a:fillRect/>
          </a:stretch>
        </p:blipFill>
        <p:spPr bwMode="auto">
          <a:xfrm>
            <a:off x="2143108" y="3571876"/>
            <a:ext cx="4536000" cy="3024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85794"/>
            <a:ext cx="8229600" cy="722662"/>
          </a:xfrm>
        </p:spPr>
        <p:txBody>
          <a:bodyPr>
            <a:normAutofit fontScale="90000"/>
          </a:bodyPr>
          <a:lstStyle/>
          <a:p>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3643338"/>
          </a:xfrm>
        </p:spPr>
        <p:txBody>
          <a:bodyPr>
            <a:normAutofit/>
          </a:bodyPr>
          <a:lstStyle/>
          <a:p>
            <a:endParaRPr lang="tr-TR" sz="1600" dirty="0" smtClean="0"/>
          </a:p>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51202" name="Picture 2" descr="C:\Users\GÜLİZ\AppData\Local\Microsoft\Windows\Temporary Internet Files\Content.Outlook\8AAASM9B\5 (2) (2).jpg"/>
          <p:cNvPicPr>
            <a:picLocks noChangeAspect="1" noChangeArrowheads="1"/>
          </p:cNvPicPr>
          <p:nvPr/>
        </p:nvPicPr>
        <p:blipFill>
          <a:blip r:embed="rId2" cstate="print"/>
          <a:srcRect/>
          <a:stretch>
            <a:fillRect/>
          </a:stretch>
        </p:blipFill>
        <p:spPr bwMode="auto">
          <a:xfrm>
            <a:off x="2214546" y="357166"/>
            <a:ext cx="4536000" cy="3024000"/>
          </a:xfrm>
          <a:prstGeom prst="rect">
            <a:avLst/>
          </a:prstGeom>
          <a:noFill/>
        </p:spPr>
      </p:pic>
      <p:pic>
        <p:nvPicPr>
          <p:cNvPr id="51203" name="Picture 3" descr="C:\Users\GÜLİZ\AppData\Local\Microsoft\Windows\Temporary Internet Files\Content.Outlook\8AAASM9B\7 (2).jpg"/>
          <p:cNvPicPr>
            <a:picLocks noChangeAspect="1" noChangeArrowheads="1"/>
          </p:cNvPicPr>
          <p:nvPr/>
        </p:nvPicPr>
        <p:blipFill>
          <a:blip r:embed="rId3" cstate="print"/>
          <a:srcRect/>
          <a:stretch>
            <a:fillRect/>
          </a:stretch>
        </p:blipFill>
        <p:spPr bwMode="auto">
          <a:xfrm>
            <a:off x="2214546" y="3643314"/>
            <a:ext cx="4536000" cy="3024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85794"/>
            <a:ext cx="8229600" cy="722662"/>
          </a:xfrm>
        </p:spPr>
        <p:txBody>
          <a:bodyPr>
            <a:normAutofit fontScale="90000"/>
          </a:bodyPr>
          <a:lstStyle/>
          <a:p>
            <a:r>
              <a:rPr lang="tr-TR" sz="2000" b="1" dirty="0" smtClean="0"/>
              <a:t> </a:t>
            </a:r>
            <a:r>
              <a:rPr lang="tr-TR" sz="1800" b="1" dirty="0" smtClean="0"/>
              <a:t>29.10 – 02.11.2016 SKAL </a:t>
            </a:r>
            <a:r>
              <a:rPr lang="tr-TR" sz="1800" b="1" dirty="0" err="1" smtClean="0"/>
              <a:t>INTERNATIONAL</a:t>
            </a:r>
            <a:r>
              <a:rPr lang="tr-TR" sz="1800" b="1" dirty="0" smtClean="0"/>
              <a:t> </a:t>
            </a:r>
            <a:r>
              <a:rPr lang="tr-TR" sz="1800" b="1" dirty="0" err="1" smtClean="0"/>
              <a:t>MONACO</a:t>
            </a:r>
            <a:r>
              <a:rPr lang="tr-TR" sz="1800" b="1" dirty="0" smtClean="0"/>
              <a:t> DÜNYA KONGRESİ</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3643338"/>
          </a:xfrm>
        </p:spPr>
        <p:txBody>
          <a:bodyPr>
            <a:normAutofit/>
          </a:bodyPr>
          <a:lstStyle/>
          <a:p>
            <a:r>
              <a:rPr lang="tr-TR" sz="1600" dirty="0" smtClean="0"/>
              <a:t>Skal International İstanbul Kulübü Başkanı Bahar Birinci, As Başkan Ata Eremsoy, Genel Sekreter Ayşe Önen, Sayman Can </a:t>
            </a:r>
            <a:r>
              <a:rPr lang="tr-TR" sz="1600" dirty="0" err="1" smtClean="0"/>
              <a:t>Arınel</a:t>
            </a:r>
            <a:r>
              <a:rPr lang="tr-TR" sz="1600" dirty="0" smtClean="0"/>
              <a:t> ve üye Selma Tatar </a:t>
            </a:r>
            <a:r>
              <a:rPr lang="tr-TR" sz="1600" dirty="0" err="1" smtClean="0"/>
              <a:t>Monaco’da</a:t>
            </a:r>
            <a:r>
              <a:rPr lang="tr-TR" sz="1600" dirty="0" smtClean="0"/>
              <a:t> yapılan Skal </a:t>
            </a:r>
            <a:r>
              <a:rPr lang="tr-TR" sz="1600" dirty="0" err="1" smtClean="0"/>
              <a:t>Internatıonal</a:t>
            </a:r>
            <a:r>
              <a:rPr lang="tr-TR" sz="1600" dirty="0" smtClean="0"/>
              <a:t> Dünya kongresine katıldılar.</a:t>
            </a:r>
          </a:p>
          <a:p>
            <a:endParaRPr lang="tr-TR" sz="1600" dirty="0" smtClean="0"/>
          </a:p>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12" name="Picture 2" descr=" Skal Cumhuriyet Bayramı Haberi"/>
          <p:cNvPicPr>
            <a:picLocks noChangeAspect="1" noChangeArrowheads="1"/>
          </p:cNvPicPr>
          <p:nvPr/>
        </p:nvPicPr>
        <p:blipFill>
          <a:blip r:embed="rId2"/>
          <a:stretch>
            <a:fillRect/>
          </a:stretch>
        </p:blipFill>
        <p:spPr bwMode="auto">
          <a:xfrm>
            <a:off x="1643042" y="2643182"/>
            <a:ext cx="5572164" cy="3429024"/>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85794"/>
            <a:ext cx="8229600" cy="722662"/>
          </a:xfrm>
        </p:spPr>
        <p:txBody>
          <a:bodyPr>
            <a:normAutofit fontScale="90000"/>
          </a:bodyPr>
          <a:lstStyle/>
          <a:p>
            <a:r>
              <a:rPr lang="tr-TR" sz="2000" b="1" dirty="0" smtClean="0"/>
              <a:t>  </a:t>
            </a:r>
            <a:r>
              <a:rPr lang="tr-TR" sz="1800" b="1" dirty="0" smtClean="0"/>
              <a:t>18-19.11.2016 </a:t>
            </a:r>
            <a:r>
              <a:rPr lang="tr-TR" sz="1800" b="1" dirty="0" err="1" smtClean="0"/>
              <a:t>USDF</a:t>
            </a:r>
            <a:r>
              <a:rPr lang="tr-TR" sz="1800" b="1" dirty="0" smtClean="0"/>
              <a:t> ÇUKUROVA TOPLANTISI VE ÇUKUROVA SKAL KULÜBÜ’NÜN 15. KURULUŞ YILI </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3643338"/>
          </a:xfrm>
        </p:spPr>
        <p:txBody>
          <a:bodyPr>
            <a:normAutofit/>
          </a:bodyPr>
          <a:lstStyle/>
          <a:p>
            <a:r>
              <a:rPr lang="tr-TR" sz="1600" dirty="0" smtClean="0"/>
              <a:t>SI İstanbul Kulübü Başkanı F.Bahar Birinci ve Y.K  üyeleri 18-19 Kasım  tarihleri arasında  </a:t>
            </a:r>
            <a:r>
              <a:rPr lang="tr-TR" sz="1600" dirty="0" err="1" smtClean="0"/>
              <a:t>USDF</a:t>
            </a:r>
            <a:r>
              <a:rPr lang="tr-TR" sz="1600" dirty="0" smtClean="0"/>
              <a:t> Çukurova toplantısına katıldı. Türkiye Skal Kulüplerinin bir araya geldiği toplantı da Çukurova Kulübü’nün 15.yılı kutlandı.</a:t>
            </a:r>
          </a:p>
          <a:p>
            <a:endParaRPr lang="tr-TR" sz="1600" dirty="0" smtClean="0"/>
          </a:p>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12" name="Picture 2" descr=" Skal Cumhuriyet Bayramı Haberi"/>
          <p:cNvPicPr>
            <a:picLocks noChangeAspect="1" noChangeArrowheads="1"/>
          </p:cNvPicPr>
          <p:nvPr/>
        </p:nvPicPr>
        <p:blipFill>
          <a:blip r:embed="rId2"/>
          <a:stretch>
            <a:fillRect/>
          </a:stretch>
        </p:blipFill>
        <p:spPr bwMode="auto">
          <a:xfrm>
            <a:off x="1714480" y="2714620"/>
            <a:ext cx="5643602" cy="323257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85794"/>
            <a:ext cx="8229600" cy="722662"/>
          </a:xfrm>
        </p:spPr>
        <p:txBody>
          <a:bodyPr>
            <a:normAutofit fontScale="90000"/>
          </a:bodyPr>
          <a:lstStyle/>
          <a:p>
            <a:r>
              <a:rPr lang="tr-TR" sz="2000" b="1" dirty="0" smtClean="0"/>
              <a:t>  </a:t>
            </a:r>
            <a:r>
              <a:rPr lang="tr-TR" sz="1800" b="1" dirty="0" smtClean="0"/>
              <a:t>02.12.2016 19.</a:t>
            </a:r>
            <a:r>
              <a:rPr lang="tr-TR" sz="1800" b="1" dirty="0" err="1" smtClean="0"/>
              <a:t>SKALİTE</a:t>
            </a:r>
            <a:r>
              <a:rPr lang="tr-TR" sz="1800" b="1" dirty="0" smtClean="0"/>
              <a:t> ÖDÜL TÖRENİ </a:t>
            </a:r>
            <a:r>
              <a:rPr lang="tr-TR" sz="1800" b="1" dirty="0" err="1" smtClean="0"/>
              <a:t>RADISSON</a:t>
            </a:r>
            <a:r>
              <a:rPr lang="tr-TR" sz="1800" b="1" dirty="0" smtClean="0"/>
              <a:t> </a:t>
            </a:r>
            <a:r>
              <a:rPr lang="tr-TR" sz="1800" b="1" dirty="0" err="1" smtClean="0"/>
              <a:t>BLU</a:t>
            </a:r>
            <a:r>
              <a:rPr lang="tr-TR" sz="1800" b="1" dirty="0" smtClean="0"/>
              <a:t> HOTEL ŞİŞLİ</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3643338"/>
          </a:xfrm>
        </p:spPr>
        <p:txBody>
          <a:bodyPr>
            <a:normAutofit fontScale="92500" lnSpcReduction="20000"/>
          </a:bodyPr>
          <a:lstStyle/>
          <a:p>
            <a:r>
              <a:rPr lang="tr-TR" sz="1700" dirty="0" smtClean="0"/>
              <a:t>Skal International İstanbul Kulübü’nün </a:t>
            </a:r>
            <a:r>
              <a:rPr lang="tr-TR" sz="1700" dirty="0" err="1" smtClean="0"/>
              <a:t>Radisson</a:t>
            </a:r>
            <a:r>
              <a:rPr lang="tr-TR" sz="1700" dirty="0" smtClean="0"/>
              <a:t> </a:t>
            </a:r>
            <a:r>
              <a:rPr lang="tr-TR" sz="1700" dirty="0" err="1" smtClean="0"/>
              <a:t>blu</a:t>
            </a:r>
            <a:r>
              <a:rPr lang="tr-TR" sz="1700" dirty="0" smtClean="0"/>
              <a:t> Hotel Şişli’de 60. yılını kutladığı gecede 19. </a:t>
            </a:r>
            <a:r>
              <a:rPr lang="tr-TR" sz="1700" dirty="0" err="1" smtClean="0"/>
              <a:t>Skalite</a:t>
            </a:r>
            <a:r>
              <a:rPr lang="tr-TR" sz="1700" dirty="0" smtClean="0"/>
              <a:t> Özel Ödülleri de sahiplerini buldu. Ödüller bu sene,  otuz yıl ve üzerinde hizmet veren kulüp üyelerine verildi.</a:t>
            </a:r>
          </a:p>
          <a:p>
            <a:r>
              <a:rPr lang="tr-TR" sz="1700" dirty="0" smtClean="0"/>
              <a:t>81 yıllık geçmişiyle dünyanın en köklü sivil toplum örgütlerinden biri olan Skal </a:t>
            </a:r>
            <a:r>
              <a:rPr lang="tr-TR" sz="1700" dirty="0" err="1" smtClean="0"/>
              <a:t>International’in</a:t>
            </a:r>
            <a:r>
              <a:rPr lang="tr-TR" sz="1700" dirty="0" smtClean="0"/>
              <a:t> 90 ülkedeki yapılanması içinde en büyük kulübü olan Skal International İstanbul Kulübü’nün düzenlediği bu özel geceye Dünya Başkanı </a:t>
            </a:r>
            <a:r>
              <a:rPr lang="tr-TR" sz="1700" dirty="0" err="1" smtClean="0"/>
              <a:t>David</a:t>
            </a:r>
            <a:r>
              <a:rPr lang="tr-TR" sz="1700" dirty="0" smtClean="0"/>
              <a:t> </a:t>
            </a:r>
            <a:r>
              <a:rPr lang="tr-TR" sz="1700" dirty="0" err="1" smtClean="0"/>
              <a:t>Fisher</a:t>
            </a:r>
            <a:r>
              <a:rPr lang="tr-TR" sz="1700" dirty="0" smtClean="0"/>
              <a:t>, Skal İstanbul Kulübü üyeleri, Türkiye Skal Kulüplerinin Başkanları; Turizmden Sorumlu Vali Yardımcısı Sayın İsmail </a:t>
            </a:r>
            <a:r>
              <a:rPr lang="tr-TR" sz="1700" dirty="0" err="1" smtClean="0"/>
              <a:t>Gültekin</a:t>
            </a:r>
            <a:r>
              <a:rPr lang="tr-TR" sz="1700" dirty="0" smtClean="0"/>
              <a:t>, </a:t>
            </a:r>
            <a:r>
              <a:rPr lang="tr-TR" sz="1700" dirty="0" err="1" smtClean="0"/>
              <a:t>TÜROB</a:t>
            </a:r>
            <a:r>
              <a:rPr lang="tr-TR" sz="1700" dirty="0" smtClean="0"/>
              <a:t> Başkanı Sayın Timur Bayındır, </a:t>
            </a:r>
            <a:r>
              <a:rPr lang="tr-TR" sz="1700" dirty="0" err="1" smtClean="0"/>
              <a:t>TÜMAF</a:t>
            </a:r>
            <a:r>
              <a:rPr lang="tr-TR" sz="1700" dirty="0" smtClean="0"/>
              <a:t> Başkanı Sayın Yalçın Manav ve turizm sektörü kanaat önderleri katıldı.</a:t>
            </a:r>
          </a:p>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1026" name="Picture 2" descr="C:\Users\GÜLİZ\Desktop\yk resmi.jpg"/>
          <p:cNvPicPr>
            <a:picLocks noChangeAspect="1" noChangeArrowheads="1"/>
          </p:cNvPicPr>
          <p:nvPr/>
        </p:nvPicPr>
        <p:blipFill>
          <a:blip r:embed="rId2" cstate="print"/>
          <a:srcRect/>
          <a:stretch>
            <a:fillRect/>
          </a:stretch>
        </p:blipFill>
        <p:spPr bwMode="auto">
          <a:xfrm>
            <a:off x="214282" y="3286124"/>
            <a:ext cx="4143404" cy="3046780"/>
          </a:xfrm>
          <a:prstGeom prst="rect">
            <a:avLst/>
          </a:prstGeom>
          <a:noFill/>
        </p:spPr>
      </p:pic>
      <p:pic>
        <p:nvPicPr>
          <p:cNvPr id="1027" name="Picture 3" descr="C:\Users\GÜLİZ\Desktop\2016 SKALİTE\Ödül Töreni 02 kçk\CZG_7255.JPG"/>
          <p:cNvPicPr>
            <a:picLocks noChangeAspect="1" noChangeArrowheads="1"/>
          </p:cNvPicPr>
          <p:nvPr/>
        </p:nvPicPr>
        <p:blipFill>
          <a:blip r:embed="rId3" cstate="print"/>
          <a:srcRect/>
          <a:stretch>
            <a:fillRect/>
          </a:stretch>
        </p:blipFill>
        <p:spPr bwMode="auto">
          <a:xfrm>
            <a:off x="4500562" y="3286124"/>
            <a:ext cx="4429156" cy="300039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85794"/>
            <a:ext cx="8229600" cy="722662"/>
          </a:xfrm>
        </p:spPr>
        <p:txBody>
          <a:bodyPr>
            <a:normAutofit/>
          </a:bodyPr>
          <a:lstStyle/>
          <a:p>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3643338"/>
          </a:xfrm>
        </p:spPr>
        <p:txBody>
          <a:bodyPr>
            <a:normAutofit/>
          </a:bodyPr>
          <a:lstStyle/>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52226" name="Picture 2" descr="C:\Users\GÜLİZ\AppData\Local\Microsoft\Windows\Temporary Internet Files\Content.Outlook\8AAASM9B\DSC_2869.JPG"/>
          <p:cNvPicPr>
            <a:picLocks noChangeAspect="1" noChangeArrowheads="1"/>
          </p:cNvPicPr>
          <p:nvPr/>
        </p:nvPicPr>
        <p:blipFill>
          <a:blip r:embed="rId2" cstate="print"/>
          <a:srcRect/>
          <a:stretch>
            <a:fillRect/>
          </a:stretch>
        </p:blipFill>
        <p:spPr bwMode="auto">
          <a:xfrm>
            <a:off x="1857356" y="285728"/>
            <a:ext cx="4504889" cy="3024000"/>
          </a:xfrm>
          <a:prstGeom prst="rect">
            <a:avLst/>
          </a:prstGeom>
          <a:noFill/>
        </p:spPr>
      </p:pic>
      <p:pic>
        <p:nvPicPr>
          <p:cNvPr id="52227" name="Picture 3" descr="C:\Users\GÜLİZ\AppData\Local\Microsoft\Windows\Temporary Internet Files\Content.Outlook\8AAASM9B\DSC_3051.JPG"/>
          <p:cNvPicPr>
            <a:picLocks noChangeAspect="1" noChangeArrowheads="1"/>
          </p:cNvPicPr>
          <p:nvPr/>
        </p:nvPicPr>
        <p:blipFill>
          <a:blip r:embed="rId3"/>
          <a:srcRect/>
          <a:stretch>
            <a:fillRect/>
          </a:stretch>
        </p:blipFill>
        <p:spPr bwMode="auto">
          <a:xfrm>
            <a:off x="1928794" y="3429000"/>
            <a:ext cx="4239844" cy="3240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85794"/>
            <a:ext cx="8229600" cy="722662"/>
          </a:xfrm>
        </p:spPr>
        <p:txBody>
          <a:bodyPr>
            <a:normAutofit/>
          </a:bodyPr>
          <a:lstStyle/>
          <a:p>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3643338"/>
          </a:xfrm>
        </p:spPr>
        <p:txBody>
          <a:bodyPr>
            <a:normAutofit/>
          </a:bodyPr>
          <a:lstStyle/>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54274" name="Picture 1" descr="SKAL İstanbul'da 60. yıl kutlaması ve İşte SKALİTE Ödülleri'ni alanlar"/>
          <p:cNvPicPr>
            <a:picLocks noChangeAspect="1" noChangeArrowheads="1"/>
          </p:cNvPicPr>
          <p:nvPr/>
        </p:nvPicPr>
        <p:blipFill>
          <a:blip r:embed="rId2"/>
          <a:srcRect/>
          <a:stretch>
            <a:fillRect/>
          </a:stretch>
        </p:blipFill>
        <p:spPr bwMode="auto">
          <a:xfrm>
            <a:off x="1214414" y="285728"/>
            <a:ext cx="5366400" cy="3024000"/>
          </a:xfrm>
          <a:prstGeom prst="rect">
            <a:avLst/>
          </a:prstGeom>
          <a:noFill/>
          <a:ln w="9525">
            <a:noFill/>
            <a:miter lim="800000"/>
            <a:headEnd/>
            <a:tailEnd/>
          </a:ln>
        </p:spPr>
      </p:pic>
      <p:pic>
        <p:nvPicPr>
          <p:cNvPr id="54275" name="Picture 65" descr="http://www.turizmdebusabah.com/images/02122016_mini-iMG_5941.JPG"/>
          <p:cNvPicPr>
            <a:picLocks noChangeAspect="1" noChangeArrowheads="1"/>
          </p:cNvPicPr>
          <p:nvPr/>
        </p:nvPicPr>
        <p:blipFill>
          <a:blip r:embed="rId3"/>
          <a:srcRect/>
          <a:stretch>
            <a:fillRect/>
          </a:stretch>
        </p:blipFill>
        <p:spPr bwMode="auto">
          <a:xfrm>
            <a:off x="1357290" y="3357562"/>
            <a:ext cx="5071463" cy="338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85794"/>
            <a:ext cx="8229600" cy="722662"/>
          </a:xfrm>
        </p:spPr>
        <p:txBody>
          <a:bodyPr>
            <a:normAutofit/>
          </a:bodyPr>
          <a:lstStyle/>
          <a:p>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3643338"/>
          </a:xfrm>
        </p:spPr>
        <p:txBody>
          <a:bodyPr>
            <a:normAutofit/>
          </a:bodyPr>
          <a:lstStyle/>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55298" name="Picture 66" descr="http://www.turizmdebusabah.com/images/02122016_skal-gosteri.jpg"/>
          <p:cNvPicPr>
            <a:picLocks noChangeAspect="1" noChangeArrowheads="1"/>
          </p:cNvPicPr>
          <p:nvPr/>
        </p:nvPicPr>
        <p:blipFill>
          <a:blip r:embed="rId2"/>
          <a:srcRect/>
          <a:stretch>
            <a:fillRect/>
          </a:stretch>
        </p:blipFill>
        <p:spPr bwMode="auto">
          <a:xfrm>
            <a:off x="1785918" y="285728"/>
            <a:ext cx="4531946" cy="3024000"/>
          </a:xfrm>
          <a:prstGeom prst="rect">
            <a:avLst/>
          </a:prstGeom>
          <a:noFill/>
          <a:ln w="9525">
            <a:noFill/>
            <a:miter lim="800000"/>
            <a:headEnd/>
            <a:tailEnd/>
          </a:ln>
        </p:spPr>
      </p:pic>
      <p:pic>
        <p:nvPicPr>
          <p:cNvPr id="55299" name="Picture 69" descr="http://www.turizmdebusabah.com/images/02122016_oduller2.jpg"/>
          <p:cNvPicPr>
            <a:picLocks noChangeAspect="1" noChangeArrowheads="1"/>
          </p:cNvPicPr>
          <p:nvPr/>
        </p:nvPicPr>
        <p:blipFill>
          <a:blip r:embed="rId3"/>
          <a:srcRect/>
          <a:stretch>
            <a:fillRect/>
          </a:stretch>
        </p:blipFill>
        <p:spPr bwMode="auto">
          <a:xfrm>
            <a:off x="1428728" y="3643314"/>
            <a:ext cx="5366400" cy="30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85794"/>
            <a:ext cx="8229600" cy="722662"/>
          </a:xfrm>
        </p:spPr>
        <p:txBody>
          <a:bodyPr>
            <a:normAutofit/>
          </a:bodyPr>
          <a:lstStyle/>
          <a:p>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3643338"/>
          </a:xfrm>
        </p:spPr>
        <p:txBody>
          <a:bodyPr>
            <a:normAutofit/>
          </a:bodyPr>
          <a:lstStyle/>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56322" name="Picture 2" descr="http://www.skalistanbul.com/images/slider/skalite5.jpg"/>
          <p:cNvPicPr>
            <a:picLocks noChangeAspect="1" noChangeArrowheads="1"/>
          </p:cNvPicPr>
          <p:nvPr/>
        </p:nvPicPr>
        <p:blipFill>
          <a:blip r:embed="rId2"/>
          <a:srcRect/>
          <a:stretch>
            <a:fillRect/>
          </a:stretch>
        </p:blipFill>
        <p:spPr bwMode="auto">
          <a:xfrm>
            <a:off x="214282" y="1428736"/>
            <a:ext cx="7717500" cy="3024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85794"/>
            <a:ext cx="8229600" cy="722662"/>
          </a:xfrm>
        </p:spPr>
        <p:txBody>
          <a:bodyPr>
            <a:normAutofit fontScale="90000"/>
          </a:bodyPr>
          <a:lstStyle/>
          <a:p>
            <a:r>
              <a:rPr lang="tr-TR" sz="2000" b="1" dirty="0" smtClean="0"/>
              <a:t>  </a:t>
            </a:r>
            <a:r>
              <a:rPr lang="tr-TR" sz="1800" b="1" dirty="0" smtClean="0"/>
              <a:t>17.01.2017 HAMSİLİ PİLAV GECESİ KONAK HOTEL</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2357454"/>
          </a:xfrm>
        </p:spPr>
        <p:txBody>
          <a:bodyPr>
            <a:normAutofit fontScale="40000" lnSpcReduction="20000"/>
          </a:bodyPr>
          <a:lstStyle/>
          <a:p>
            <a:r>
              <a:rPr lang="tr-TR" sz="4000" dirty="0" smtClean="0"/>
              <a:t>Skal International İstanbul Kulübü tarafından her yeni yılın ilk günlerinde düzenlenen geleneksel ‘Hamsili Pilav’ gecesi 17 Ocak Salı akşamı Konak </a:t>
            </a:r>
            <a:r>
              <a:rPr lang="tr-TR" sz="4000" dirty="0" err="1" smtClean="0"/>
              <a:t>Hotel’de</a:t>
            </a:r>
            <a:r>
              <a:rPr lang="tr-TR" sz="4000" dirty="0" smtClean="0"/>
              <a:t> üyelerin katılımıyla gerçekleşti. </a:t>
            </a:r>
          </a:p>
          <a:p>
            <a:r>
              <a:rPr lang="tr-TR" sz="4000" dirty="0" smtClean="0"/>
              <a:t>Skal </a:t>
            </a:r>
            <a:r>
              <a:rPr lang="tr-TR" sz="4000" dirty="0" err="1" smtClean="0"/>
              <a:t>Internatonal</a:t>
            </a:r>
            <a:r>
              <a:rPr lang="tr-TR" sz="4000" dirty="0" smtClean="0"/>
              <a:t> İstanbul Kulübü üyeleri, Skal International İstanbul Yönetim Kurulu Başkanı Bahar Birinci, Yönetim Kurulu üyeleri Ata Eremsoy, Ayşe Önen, Elif Balcı Fisunoğlu, Can </a:t>
            </a:r>
            <a:r>
              <a:rPr lang="tr-TR" sz="4000" dirty="0" err="1" smtClean="0"/>
              <a:t>Arınel</a:t>
            </a:r>
            <a:r>
              <a:rPr lang="tr-TR" sz="4000" dirty="0" smtClean="0"/>
              <a:t>, Selma Tatar, Özen Kırant </a:t>
            </a:r>
            <a:r>
              <a:rPr lang="tr-TR" sz="4000" dirty="0" err="1" smtClean="0"/>
              <a:t>Yozcu’nun</a:t>
            </a:r>
            <a:r>
              <a:rPr lang="tr-TR" sz="4000" dirty="0" smtClean="0"/>
              <a:t> katılımı ile düzenlenen ‘Hamsili Pilav’ gecesi Konak </a:t>
            </a:r>
            <a:r>
              <a:rPr lang="tr-TR" sz="4000" dirty="0" err="1" smtClean="0"/>
              <a:t>Hotel’in</a:t>
            </a:r>
            <a:r>
              <a:rPr lang="tr-TR" sz="4000" dirty="0" smtClean="0"/>
              <a:t> sahipleri Savaş ve Dilek Gürsel’in </a:t>
            </a:r>
            <a:r>
              <a:rPr lang="tr-TR" sz="4000" dirty="0" err="1" smtClean="0"/>
              <a:t>evsahipliğinde</a:t>
            </a:r>
            <a:r>
              <a:rPr lang="tr-TR" sz="4000" dirty="0" smtClean="0"/>
              <a:t> yapıldı.</a:t>
            </a:r>
          </a:p>
          <a:p>
            <a:endParaRPr lang="tr-TR" sz="2900" dirty="0" smtClean="0"/>
          </a:p>
          <a:p>
            <a:pPr>
              <a:buNone/>
            </a:pPr>
            <a:endParaRPr lang="tr-TR" dirty="0" smtClean="0"/>
          </a:p>
          <a:p>
            <a:pPr>
              <a:buNone/>
            </a:pPr>
            <a:r>
              <a:rPr lang="tr-TR" dirty="0" smtClean="0"/>
              <a:t>      </a:t>
            </a:r>
            <a:br>
              <a:rPr lang="tr-TR" dirty="0" smtClean="0"/>
            </a:br>
            <a:endParaRPr lang="tr-TR" dirty="0"/>
          </a:p>
        </p:txBody>
      </p:sp>
      <p:pic>
        <p:nvPicPr>
          <p:cNvPr id="5" name="Picture 2" descr="C:\Users\GÜLİZ\AppData\Local\Microsoft\Windows\Temporary Internet Files\Content.Outlook\8AAASM9B\DSC_0234.jpg"/>
          <p:cNvPicPr>
            <a:picLocks noChangeAspect="1" noChangeArrowheads="1"/>
          </p:cNvPicPr>
          <p:nvPr/>
        </p:nvPicPr>
        <p:blipFill>
          <a:blip r:embed="rId2" cstate="print"/>
          <a:srcRect/>
          <a:stretch>
            <a:fillRect/>
          </a:stretch>
        </p:blipFill>
        <p:spPr bwMode="auto">
          <a:xfrm>
            <a:off x="2285984" y="3286124"/>
            <a:ext cx="4552989" cy="3024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80728"/>
            <a:ext cx="8229600" cy="436910"/>
          </a:xfrm>
        </p:spPr>
        <p:txBody>
          <a:bodyPr>
            <a:normAutofit fontScale="90000"/>
          </a:bodyPr>
          <a:lstStyle/>
          <a:p>
            <a:r>
              <a:rPr lang="tr-TR" sz="2000" b="1" dirty="0" smtClean="0"/>
              <a:t>      </a:t>
            </a:r>
            <a:r>
              <a:rPr lang="tr-TR" sz="1800" b="1" dirty="0" smtClean="0"/>
              <a:t>09.02.2016 SI İSTANBUL KULÜBÜ OLAĞAN GENEL KURULU VE ZİNCİR DEĞİŞİM TÖRENİ</a:t>
            </a:r>
            <a:r>
              <a:rPr lang="tr-TR" sz="1800" dirty="0" smtClean="0"/>
              <a:t/>
            </a:r>
            <a:br>
              <a:rPr lang="tr-TR" sz="1800" dirty="0" smtClean="0"/>
            </a:br>
            <a:endParaRPr lang="tr-TR" sz="1800" dirty="0"/>
          </a:p>
        </p:txBody>
      </p:sp>
      <p:sp>
        <p:nvSpPr>
          <p:cNvPr id="3" name="2 İçerik Yer Tutucusu"/>
          <p:cNvSpPr>
            <a:spLocks noGrp="1"/>
          </p:cNvSpPr>
          <p:nvPr>
            <p:ph idx="1"/>
          </p:nvPr>
        </p:nvSpPr>
        <p:spPr>
          <a:xfrm>
            <a:off x="428596" y="1285860"/>
            <a:ext cx="8229600" cy="2000264"/>
          </a:xfrm>
        </p:spPr>
        <p:txBody>
          <a:bodyPr>
            <a:normAutofit fontScale="47500" lnSpcReduction="20000"/>
          </a:bodyPr>
          <a:lstStyle/>
          <a:p>
            <a:r>
              <a:rPr lang="tr-TR" sz="3400" dirty="0" smtClean="0"/>
              <a:t>SI İstanbul Skal Kulübü Zincir Değişim Töreni 09.02.2016 tarihinde Olağan Genel Kurul’dan sonra  Dedeman İstanbul </a:t>
            </a:r>
            <a:r>
              <a:rPr lang="tr-TR" sz="3400" dirty="0" err="1" smtClean="0"/>
              <a:t>Hotel’de</a:t>
            </a:r>
            <a:r>
              <a:rPr lang="tr-TR" sz="3400" dirty="0" smtClean="0"/>
              <a:t> gerçekleşti.</a:t>
            </a:r>
          </a:p>
          <a:p>
            <a:r>
              <a:rPr lang="tr-TR" sz="3400" dirty="0" smtClean="0"/>
              <a:t>Genel Kurul sonrası akşam yapılan zincir töreninde Feza Solaklar Başkanlık zincirini yeni başkan Fatma Bahar </a:t>
            </a:r>
            <a:r>
              <a:rPr lang="tr-TR" sz="3400" dirty="0" err="1" smtClean="0"/>
              <a:t>Birinci’ye</a:t>
            </a:r>
            <a:r>
              <a:rPr lang="tr-TR" sz="3400" dirty="0" smtClean="0"/>
              <a:t> devretti.</a:t>
            </a:r>
          </a:p>
          <a:p>
            <a:r>
              <a:rPr lang="tr-TR" sz="3400" dirty="0" smtClean="0"/>
              <a:t>Bahar </a:t>
            </a:r>
            <a:r>
              <a:rPr lang="tr-TR" sz="3400" dirty="0" err="1" smtClean="0"/>
              <a:t>Birinci’ye</a:t>
            </a:r>
            <a:r>
              <a:rPr lang="tr-TR" sz="3400" dirty="0" smtClean="0"/>
              <a:t>  başkanlık zincirini </a:t>
            </a:r>
            <a:r>
              <a:rPr lang="tr-TR" sz="3400" dirty="0" err="1" smtClean="0"/>
              <a:t>USDF</a:t>
            </a:r>
            <a:r>
              <a:rPr lang="tr-TR" sz="3400" dirty="0" smtClean="0"/>
              <a:t> Başkanı Can </a:t>
            </a:r>
            <a:r>
              <a:rPr lang="tr-TR" sz="3400" dirty="0" err="1" smtClean="0"/>
              <a:t>Akşit</a:t>
            </a:r>
            <a:r>
              <a:rPr lang="tr-TR" sz="3400" dirty="0" smtClean="0"/>
              <a:t> taktı.</a:t>
            </a:r>
          </a:p>
          <a:p>
            <a:pPr>
              <a:buNone/>
            </a:pPr>
            <a:endParaRPr lang="tr-TR" sz="2300" dirty="0" smtClean="0"/>
          </a:p>
          <a:p>
            <a:endParaRPr lang="tr-TR" sz="2600" dirty="0" smtClean="0"/>
          </a:p>
          <a:p>
            <a:pPr>
              <a:buNone/>
            </a:pPr>
            <a:r>
              <a:rPr lang="tr-TR" dirty="0" smtClean="0"/>
              <a:t/>
            </a:r>
            <a:br>
              <a:rPr lang="tr-TR" dirty="0" smtClean="0"/>
            </a:br>
            <a:endParaRPr lang="tr-TR" dirty="0"/>
          </a:p>
        </p:txBody>
      </p:sp>
      <p:pic>
        <p:nvPicPr>
          <p:cNvPr id="4" name="Picture 3"/>
          <p:cNvPicPr>
            <a:picLocks noChangeAspect="1" noChangeArrowheads="1"/>
          </p:cNvPicPr>
          <p:nvPr/>
        </p:nvPicPr>
        <p:blipFill>
          <a:blip r:embed="rId2"/>
          <a:srcRect/>
          <a:stretch>
            <a:fillRect/>
          </a:stretch>
        </p:blipFill>
        <p:spPr bwMode="auto">
          <a:xfrm>
            <a:off x="1643042" y="2643182"/>
            <a:ext cx="5715000" cy="381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1000108"/>
            <a:ext cx="8229600" cy="722662"/>
          </a:xfrm>
        </p:spPr>
        <p:txBody>
          <a:bodyPr>
            <a:normAutofit fontScale="90000"/>
          </a:bodyPr>
          <a:lstStyle/>
          <a:p>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2357454"/>
          </a:xfrm>
        </p:spPr>
        <p:txBody>
          <a:bodyPr>
            <a:normAutofit/>
          </a:bodyPr>
          <a:lstStyle/>
          <a:p>
            <a:endParaRPr lang="tr-TR" sz="2900" dirty="0" smtClean="0"/>
          </a:p>
          <a:p>
            <a:pPr>
              <a:buNone/>
            </a:pPr>
            <a:endParaRPr lang="tr-TR" dirty="0" smtClean="0"/>
          </a:p>
          <a:p>
            <a:pPr>
              <a:buNone/>
            </a:pPr>
            <a:r>
              <a:rPr lang="tr-TR" dirty="0" smtClean="0"/>
              <a:t>      </a:t>
            </a:r>
            <a:br>
              <a:rPr lang="tr-TR" dirty="0" smtClean="0"/>
            </a:br>
            <a:endParaRPr lang="tr-TR" dirty="0"/>
          </a:p>
        </p:txBody>
      </p:sp>
      <p:pic>
        <p:nvPicPr>
          <p:cNvPr id="4" name="Picture 5"/>
          <p:cNvPicPr>
            <a:picLocks noChangeAspect="1" noChangeArrowheads="1"/>
          </p:cNvPicPr>
          <p:nvPr/>
        </p:nvPicPr>
        <p:blipFill>
          <a:blip r:embed="rId2"/>
          <a:srcRect/>
          <a:stretch>
            <a:fillRect/>
          </a:stretch>
        </p:blipFill>
        <p:spPr bwMode="auto">
          <a:xfrm>
            <a:off x="2071670" y="285728"/>
            <a:ext cx="3888000" cy="3024000"/>
          </a:xfrm>
          <a:prstGeom prst="rect">
            <a:avLst/>
          </a:prstGeom>
          <a:noFill/>
          <a:ln w="9525">
            <a:noFill/>
            <a:miter lim="800000"/>
            <a:headEnd/>
            <a:tailEnd/>
          </a:ln>
          <a:effectLst/>
        </p:spPr>
      </p:pic>
      <p:pic>
        <p:nvPicPr>
          <p:cNvPr id="59394" name="Picture 2" descr="C:\Users\GÜLİZ\AppData\Local\Microsoft\Windows\Temporary Internet Files\Content.Outlook\8AAASM9B\DSC_0237 (2).jpg"/>
          <p:cNvPicPr>
            <a:picLocks noChangeAspect="1" noChangeArrowheads="1"/>
          </p:cNvPicPr>
          <p:nvPr/>
        </p:nvPicPr>
        <p:blipFill>
          <a:blip r:embed="rId3" cstate="print"/>
          <a:srcRect/>
          <a:stretch>
            <a:fillRect/>
          </a:stretch>
        </p:blipFill>
        <p:spPr bwMode="auto">
          <a:xfrm>
            <a:off x="1714480" y="3643314"/>
            <a:ext cx="4552989" cy="3024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1000108"/>
            <a:ext cx="8229600" cy="722662"/>
          </a:xfrm>
        </p:spPr>
        <p:txBody>
          <a:bodyPr>
            <a:normAutofit fontScale="90000"/>
          </a:bodyPr>
          <a:lstStyle/>
          <a:p>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2357454"/>
          </a:xfrm>
        </p:spPr>
        <p:txBody>
          <a:bodyPr>
            <a:normAutofit/>
          </a:bodyPr>
          <a:lstStyle/>
          <a:p>
            <a:endParaRPr lang="tr-TR" sz="2900" dirty="0" smtClean="0"/>
          </a:p>
          <a:p>
            <a:pPr>
              <a:buNone/>
            </a:pPr>
            <a:endParaRPr lang="tr-TR" dirty="0" smtClean="0"/>
          </a:p>
          <a:p>
            <a:pPr>
              <a:buNone/>
            </a:pPr>
            <a:r>
              <a:rPr lang="tr-TR" dirty="0" smtClean="0"/>
              <a:t>      </a:t>
            </a:r>
            <a:br>
              <a:rPr lang="tr-TR" dirty="0" smtClean="0"/>
            </a:br>
            <a:endParaRPr lang="tr-TR" dirty="0"/>
          </a:p>
        </p:txBody>
      </p:sp>
      <p:pic>
        <p:nvPicPr>
          <p:cNvPr id="60418" name="Picture 2" descr="C:\Users\GÜLİZ\AppData\Local\Microsoft\Windows\Temporary Internet Files\Content.Outlook\8AAASM9B\DSC_0253 (2).jpg"/>
          <p:cNvPicPr>
            <a:picLocks noChangeAspect="1" noChangeArrowheads="1"/>
          </p:cNvPicPr>
          <p:nvPr/>
        </p:nvPicPr>
        <p:blipFill>
          <a:blip r:embed="rId2" cstate="print"/>
          <a:srcRect/>
          <a:stretch>
            <a:fillRect/>
          </a:stretch>
        </p:blipFill>
        <p:spPr bwMode="auto">
          <a:xfrm>
            <a:off x="1785918" y="357166"/>
            <a:ext cx="4552989" cy="3024000"/>
          </a:xfrm>
          <a:prstGeom prst="rect">
            <a:avLst/>
          </a:prstGeom>
          <a:noFill/>
        </p:spPr>
      </p:pic>
      <p:pic>
        <p:nvPicPr>
          <p:cNvPr id="60419" name="Picture 3" descr="C:\Users\GÜLİZ\AppData\Local\Microsoft\Windows\Temporary Internet Files\Content.Outlook\8AAASM9B\DSC_0247 (2).jpg"/>
          <p:cNvPicPr>
            <a:picLocks noChangeAspect="1" noChangeArrowheads="1"/>
          </p:cNvPicPr>
          <p:nvPr/>
        </p:nvPicPr>
        <p:blipFill>
          <a:blip r:embed="rId3" cstate="print"/>
          <a:srcRect/>
          <a:stretch>
            <a:fillRect/>
          </a:stretch>
        </p:blipFill>
        <p:spPr bwMode="auto">
          <a:xfrm>
            <a:off x="1785918" y="3571876"/>
            <a:ext cx="4552989" cy="3024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85794"/>
            <a:ext cx="8229600" cy="722662"/>
          </a:xfrm>
        </p:spPr>
        <p:txBody>
          <a:bodyPr>
            <a:normAutofit fontScale="90000"/>
          </a:bodyPr>
          <a:lstStyle/>
          <a:p>
            <a:r>
              <a:rPr lang="tr-TR" sz="1800" b="1" dirty="0" smtClean="0"/>
              <a:t> 20-22.01.2017 </a:t>
            </a:r>
            <a:r>
              <a:rPr lang="tr-TR" sz="1800" b="1" dirty="0" err="1" smtClean="0"/>
              <a:t>USDF</a:t>
            </a:r>
            <a:r>
              <a:rPr lang="tr-TR" sz="1800" b="1" dirty="0" smtClean="0"/>
              <a:t> BURSA TOPLANTISI </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1714512"/>
          </a:xfrm>
        </p:spPr>
        <p:txBody>
          <a:bodyPr>
            <a:normAutofit fontScale="62500" lnSpcReduction="20000"/>
          </a:bodyPr>
          <a:lstStyle/>
          <a:p>
            <a:r>
              <a:rPr lang="tr-TR" sz="2600" dirty="0" smtClean="0"/>
              <a:t>SI İstanbul Kulübü Başkanı F.Bahar Birinci, Y.K üyeleri Ayşe Önen ve Selma Tatar 20-22 Ocak tarihleri arasında  </a:t>
            </a:r>
            <a:r>
              <a:rPr lang="tr-TR" sz="2600" dirty="0" err="1" smtClean="0"/>
              <a:t>USDF</a:t>
            </a:r>
            <a:r>
              <a:rPr lang="tr-TR" sz="2600" dirty="0" smtClean="0"/>
              <a:t> Bursa toplantısına katıldılar. </a:t>
            </a:r>
          </a:p>
          <a:p>
            <a:endParaRPr lang="tr-TR" sz="2900" dirty="0" smtClean="0"/>
          </a:p>
          <a:p>
            <a:pPr>
              <a:buNone/>
            </a:pPr>
            <a:endParaRPr lang="tr-TR" dirty="0" smtClean="0"/>
          </a:p>
          <a:p>
            <a:pPr>
              <a:buNone/>
            </a:pPr>
            <a:r>
              <a:rPr lang="tr-TR" dirty="0" smtClean="0"/>
              <a:t>      </a:t>
            </a:r>
            <a:br>
              <a:rPr lang="tr-TR" dirty="0" smtClean="0"/>
            </a:br>
            <a:endParaRPr lang="tr-TR" dirty="0"/>
          </a:p>
        </p:txBody>
      </p:sp>
      <p:pic>
        <p:nvPicPr>
          <p:cNvPr id="1026" name="Picture 2" descr="Görüntünün olası içeriği: 4 kişi, oturan insanlar, masa ve iç mekan"/>
          <p:cNvPicPr>
            <a:picLocks noChangeAspect="1" noChangeArrowheads="1"/>
          </p:cNvPicPr>
          <p:nvPr/>
        </p:nvPicPr>
        <p:blipFill>
          <a:blip r:embed="rId2"/>
          <a:srcRect/>
          <a:stretch>
            <a:fillRect/>
          </a:stretch>
        </p:blipFill>
        <p:spPr bwMode="auto">
          <a:xfrm>
            <a:off x="357158" y="2571745"/>
            <a:ext cx="4214842" cy="3214709"/>
          </a:xfrm>
          <a:prstGeom prst="rect">
            <a:avLst/>
          </a:prstGeom>
          <a:noFill/>
        </p:spPr>
      </p:pic>
      <p:pic>
        <p:nvPicPr>
          <p:cNvPr id="1030" name="Picture 6" descr="Görüntünün olası içeriği: 22 kişi, gülümseyen insanlar"/>
          <p:cNvPicPr>
            <a:picLocks noChangeAspect="1" noChangeArrowheads="1"/>
          </p:cNvPicPr>
          <p:nvPr/>
        </p:nvPicPr>
        <p:blipFill>
          <a:blip r:embed="rId3"/>
          <a:srcRect/>
          <a:stretch>
            <a:fillRect/>
          </a:stretch>
        </p:blipFill>
        <p:spPr bwMode="auto">
          <a:xfrm>
            <a:off x="4857752" y="2500306"/>
            <a:ext cx="3929090" cy="342902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14356"/>
            <a:ext cx="8229600" cy="794100"/>
          </a:xfrm>
        </p:spPr>
        <p:txBody>
          <a:bodyPr>
            <a:normAutofit fontScale="90000"/>
          </a:bodyPr>
          <a:lstStyle/>
          <a:p>
            <a:r>
              <a:rPr lang="tr-TR" sz="1800" b="1" dirty="0" smtClean="0"/>
              <a:t> 14/02/2017 </a:t>
            </a:r>
            <a:r>
              <a:rPr lang="tr-TR" sz="1800" b="1" dirty="0" err="1" smtClean="0"/>
              <a:t>RAMADA</a:t>
            </a:r>
            <a:r>
              <a:rPr lang="tr-TR" sz="1800" b="1" dirty="0" smtClean="0"/>
              <a:t> PLAZA İSTANBUL </a:t>
            </a:r>
            <a:r>
              <a:rPr lang="tr-TR" sz="1800" b="1" dirty="0" err="1" smtClean="0"/>
              <a:t>CITY</a:t>
            </a:r>
            <a:r>
              <a:rPr lang="tr-TR" sz="1800" b="1" dirty="0" smtClean="0"/>
              <a:t> </a:t>
            </a:r>
            <a:r>
              <a:rPr lang="tr-TR" sz="1800" b="1" dirty="0" err="1" smtClean="0"/>
              <a:t>CENTER</a:t>
            </a:r>
            <a:r>
              <a:rPr lang="tr-TR" sz="1800" b="1" dirty="0" smtClean="0"/>
              <a:t> HOTEL ŞUBAT ÖĞLE YEMEĞİ</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2643206"/>
          </a:xfrm>
        </p:spPr>
        <p:txBody>
          <a:bodyPr>
            <a:normAutofit fontScale="25000" lnSpcReduction="20000"/>
          </a:bodyPr>
          <a:lstStyle/>
          <a:p>
            <a:r>
              <a:rPr lang="tr-TR" sz="6400" dirty="0" smtClean="0"/>
              <a:t>Skal International İstanbul Kulübü’nün ‘Sevgililer Günü’ yemeği 14 Şubat Salı günü Ramada Plaza İstanbul </a:t>
            </a:r>
            <a:r>
              <a:rPr lang="tr-TR" sz="6400" dirty="0" err="1" smtClean="0"/>
              <a:t>City</a:t>
            </a:r>
            <a:r>
              <a:rPr lang="tr-TR" sz="6400" dirty="0" smtClean="0"/>
              <a:t> </a:t>
            </a:r>
            <a:r>
              <a:rPr lang="tr-TR" sz="6400" dirty="0" err="1" smtClean="0"/>
              <a:t>Center</a:t>
            </a:r>
            <a:r>
              <a:rPr lang="tr-TR" sz="6400" dirty="0" smtClean="0"/>
              <a:t> </a:t>
            </a:r>
            <a:r>
              <a:rPr lang="tr-TR" sz="6400" dirty="0" err="1" smtClean="0"/>
              <a:t>Hotel’de</a:t>
            </a:r>
            <a:r>
              <a:rPr lang="tr-TR" sz="6400" dirty="0" smtClean="0"/>
              <a:t> üyelerin katılımıyla gerçekleşti. </a:t>
            </a:r>
          </a:p>
          <a:p>
            <a:r>
              <a:rPr lang="tr-TR" sz="6400" dirty="0" smtClean="0"/>
              <a:t>Skal </a:t>
            </a:r>
            <a:r>
              <a:rPr lang="tr-TR" sz="6400" dirty="0" err="1" smtClean="0"/>
              <a:t>Internatonal</a:t>
            </a:r>
            <a:r>
              <a:rPr lang="tr-TR" sz="6400" dirty="0" smtClean="0"/>
              <a:t> İstanbul Kulübü üyeleri, Skal International İstanbul Kulübü Başkanı Bahar Birinci, Yönetim Kurulu üyeleri Ayşe Önen, Can </a:t>
            </a:r>
            <a:r>
              <a:rPr lang="tr-TR" sz="6400" dirty="0" err="1" smtClean="0"/>
              <a:t>Arınel</a:t>
            </a:r>
            <a:r>
              <a:rPr lang="tr-TR" sz="6400" dirty="0" smtClean="0"/>
              <a:t>, Selma Tatar’ın katılımı ile düzenlenen ‘Sevgililer Günü’ öğle yemeği Ramada Plaza İstanbul </a:t>
            </a:r>
            <a:r>
              <a:rPr lang="tr-TR" sz="6400" dirty="0" err="1" smtClean="0"/>
              <a:t>City</a:t>
            </a:r>
            <a:r>
              <a:rPr lang="tr-TR" sz="6400" dirty="0" smtClean="0"/>
              <a:t> </a:t>
            </a:r>
            <a:r>
              <a:rPr lang="tr-TR" sz="6400" dirty="0" err="1" smtClean="0"/>
              <a:t>Center</a:t>
            </a:r>
            <a:r>
              <a:rPr lang="tr-TR" sz="6400" dirty="0" smtClean="0"/>
              <a:t> Genel Müdürü Özer </a:t>
            </a:r>
            <a:r>
              <a:rPr lang="tr-TR" sz="6400" dirty="0" err="1" smtClean="0"/>
              <a:t>Diler’in</a:t>
            </a:r>
            <a:r>
              <a:rPr lang="tr-TR" sz="6400" dirty="0" smtClean="0"/>
              <a:t> </a:t>
            </a:r>
            <a:r>
              <a:rPr lang="tr-TR" sz="6400" dirty="0" err="1" smtClean="0"/>
              <a:t>evsahipliğinde</a:t>
            </a:r>
            <a:r>
              <a:rPr lang="tr-TR" sz="6400" dirty="0" smtClean="0"/>
              <a:t> yapıldı.</a:t>
            </a:r>
          </a:p>
          <a:p>
            <a:r>
              <a:rPr lang="tr-TR" sz="6400" dirty="0" smtClean="0"/>
              <a:t>İki şiir kitabı basılmış olan Sayın Selin </a:t>
            </a:r>
            <a:r>
              <a:rPr lang="tr-TR" sz="6400" dirty="0" err="1" smtClean="0"/>
              <a:t>Söğütlügil</a:t>
            </a:r>
            <a:r>
              <a:rPr lang="tr-TR" sz="6400" dirty="0" smtClean="0"/>
              <a:t> aşk ve dostluk üzerine bir konuşma gerçekleştirdi ve daha önceden üyeler için imzaladığı ‘Kanatlarım Aşk’tandı’ adlı şiir kitabı çıkışta üyelere ve misafirlere hediye edildi.</a:t>
            </a:r>
          </a:p>
          <a:p>
            <a:endParaRPr lang="tr-TR" sz="2900" dirty="0" smtClean="0"/>
          </a:p>
          <a:p>
            <a:pPr>
              <a:buNone/>
            </a:pPr>
            <a:endParaRPr lang="tr-TR" dirty="0" smtClean="0"/>
          </a:p>
          <a:p>
            <a:pPr>
              <a:buNone/>
            </a:pPr>
            <a:r>
              <a:rPr lang="tr-TR" dirty="0" smtClean="0"/>
              <a:t>      </a:t>
            </a:r>
            <a:br>
              <a:rPr lang="tr-TR" dirty="0" smtClean="0"/>
            </a:br>
            <a:endParaRPr lang="tr-TR" dirty="0"/>
          </a:p>
        </p:txBody>
      </p:sp>
      <p:pic>
        <p:nvPicPr>
          <p:cNvPr id="6" name="Picture 1" descr="C:\Users\GÜLİZ\AppData\Local\Microsoft\Windows\Temporary Internet Files\Content.Outlook\8AAASM9B\IMG_8953 (2).JPG"/>
          <p:cNvPicPr>
            <a:picLocks noChangeAspect="1" noChangeArrowheads="1"/>
          </p:cNvPicPr>
          <p:nvPr/>
        </p:nvPicPr>
        <p:blipFill>
          <a:blip r:embed="rId3" cstate="print"/>
          <a:srcRect/>
          <a:stretch>
            <a:fillRect/>
          </a:stretch>
        </p:blipFill>
        <p:spPr bwMode="auto">
          <a:xfrm>
            <a:off x="1571604" y="3571876"/>
            <a:ext cx="2295000" cy="3060000"/>
          </a:xfrm>
          <a:prstGeom prst="rect">
            <a:avLst/>
          </a:prstGeom>
          <a:noFill/>
        </p:spPr>
      </p:pic>
      <p:pic>
        <p:nvPicPr>
          <p:cNvPr id="7" name="Picture 2" descr="C:\Users\GÜLİZ\AppData\Local\Microsoft\Windows\Temporary Internet Files\Content.Outlook\8AAASM9B\IMG_8952 (2).JPG"/>
          <p:cNvPicPr>
            <a:picLocks noChangeAspect="1" noChangeArrowheads="1"/>
          </p:cNvPicPr>
          <p:nvPr/>
        </p:nvPicPr>
        <p:blipFill>
          <a:blip r:embed="rId4" cstate="print"/>
          <a:srcRect/>
          <a:stretch>
            <a:fillRect/>
          </a:stretch>
        </p:blipFill>
        <p:spPr bwMode="auto">
          <a:xfrm>
            <a:off x="5072066" y="3500438"/>
            <a:ext cx="2295000" cy="30600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14356"/>
            <a:ext cx="8229600" cy="794100"/>
          </a:xfrm>
        </p:spPr>
        <p:txBody>
          <a:bodyPr>
            <a:normAutofit/>
          </a:bodyPr>
          <a:lstStyle/>
          <a:p>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1428760"/>
          </a:xfrm>
        </p:spPr>
        <p:txBody>
          <a:bodyPr>
            <a:normAutofit fontScale="92500" lnSpcReduction="10000"/>
          </a:bodyPr>
          <a:lstStyle/>
          <a:p>
            <a:pPr>
              <a:buNone/>
            </a:pPr>
            <a:endParaRPr lang="tr-TR" dirty="0" smtClean="0"/>
          </a:p>
          <a:p>
            <a:pPr>
              <a:buNone/>
            </a:pPr>
            <a:r>
              <a:rPr lang="tr-TR" dirty="0" smtClean="0"/>
              <a:t>      </a:t>
            </a:r>
            <a:br>
              <a:rPr lang="tr-TR" dirty="0" smtClean="0"/>
            </a:br>
            <a:endParaRPr lang="tr-TR" dirty="0"/>
          </a:p>
        </p:txBody>
      </p:sp>
      <p:pic>
        <p:nvPicPr>
          <p:cNvPr id="61442" name="Picture 2" descr="C:\Users\GÜLİZ\AppData\Local\Microsoft\Windows\Temporary Internet Files\Content.Outlook\8AAASM9B\IMG_8999 (2).JPG"/>
          <p:cNvPicPr>
            <a:picLocks noChangeAspect="1" noChangeArrowheads="1"/>
          </p:cNvPicPr>
          <p:nvPr/>
        </p:nvPicPr>
        <p:blipFill>
          <a:blip r:embed="rId3" cstate="print"/>
          <a:srcRect/>
          <a:stretch>
            <a:fillRect/>
          </a:stretch>
        </p:blipFill>
        <p:spPr bwMode="auto">
          <a:xfrm>
            <a:off x="500034" y="223314"/>
            <a:ext cx="3126094" cy="3420000"/>
          </a:xfrm>
          <a:prstGeom prst="rect">
            <a:avLst/>
          </a:prstGeom>
          <a:noFill/>
        </p:spPr>
      </p:pic>
      <p:pic>
        <p:nvPicPr>
          <p:cNvPr id="61443" name="Picture 3" descr="C:\Users\GÜLİZ\AppData\Local\Microsoft\Windows\Temporary Internet Files\Content.Outlook\8AAASM9B\IMG_8961 (2).JPG"/>
          <p:cNvPicPr>
            <a:picLocks noChangeAspect="1" noChangeArrowheads="1"/>
          </p:cNvPicPr>
          <p:nvPr/>
        </p:nvPicPr>
        <p:blipFill>
          <a:blip r:embed="rId4" cstate="print"/>
          <a:srcRect/>
          <a:stretch>
            <a:fillRect/>
          </a:stretch>
        </p:blipFill>
        <p:spPr bwMode="auto">
          <a:xfrm>
            <a:off x="4143372" y="214290"/>
            <a:ext cx="4560000" cy="3420000"/>
          </a:xfrm>
          <a:prstGeom prst="rect">
            <a:avLst/>
          </a:prstGeom>
          <a:noFill/>
        </p:spPr>
      </p:pic>
      <p:pic>
        <p:nvPicPr>
          <p:cNvPr id="61444" name="Picture 4" descr="C:\Users\GÜLİZ\AppData\Local\Microsoft\Windows\Temporary Internet Files\Content.Outlook\8AAASM9B\IMG_8836.JPG"/>
          <p:cNvPicPr>
            <a:picLocks noChangeAspect="1" noChangeArrowheads="1"/>
          </p:cNvPicPr>
          <p:nvPr/>
        </p:nvPicPr>
        <p:blipFill>
          <a:blip r:embed="rId5" cstate="print"/>
          <a:srcRect/>
          <a:stretch>
            <a:fillRect/>
          </a:stretch>
        </p:blipFill>
        <p:spPr bwMode="auto">
          <a:xfrm>
            <a:off x="2500298" y="3798000"/>
            <a:ext cx="3060000" cy="3060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714356"/>
            <a:ext cx="8229600" cy="794100"/>
          </a:xfrm>
        </p:spPr>
        <p:txBody>
          <a:bodyPr>
            <a:normAutofit/>
          </a:bodyPr>
          <a:lstStyle/>
          <a:p>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428736"/>
            <a:ext cx="8229600" cy="1428760"/>
          </a:xfrm>
        </p:spPr>
        <p:txBody>
          <a:bodyPr>
            <a:normAutofit fontScale="92500" lnSpcReduction="10000"/>
          </a:bodyPr>
          <a:lstStyle/>
          <a:p>
            <a:pPr>
              <a:buNone/>
            </a:pPr>
            <a:endParaRPr lang="tr-TR" dirty="0" smtClean="0"/>
          </a:p>
          <a:p>
            <a:pPr>
              <a:buNone/>
            </a:pPr>
            <a:r>
              <a:rPr lang="tr-TR" dirty="0" smtClean="0"/>
              <a:t>      </a:t>
            </a:r>
            <a:br>
              <a:rPr lang="tr-TR" dirty="0" smtClean="0"/>
            </a:br>
            <a:endParaRPr lang="tr-TR" dirty="0"/>
          </a:p>
        </p:txBody>
      </p:sp>
      <p:pic>
        <p:nvPicPr>
          <p:cNvPr id="61445" name="Picture 5" descr="C:\Users\GÜLİZ\AppData\Local\Microsoft\Windows\Temporary Internet Files\Content.Outlook\8AAASM9B\P2140057.JPG"/>
          <p:cNvPicPr>
            <a:picLocks noChangeAspect="1" noChangeArrowheads="1"/>
          </p:cNvPicPr>
          <p:nvPr/>
        </p:nvPicPr>
        <p:blipFill>
          <a:blip r:embed="rId3" cstate="print"/>
          <a:srcRect/>
          <a:stretch>
            <a:fillRect/>
          </a:stretch>
        </p:blipFill>
        <p:spPr bwMode="auto">
          <a:xfrm>
            <a:off x="1785918" y="500042"/>
            <a:ext cx="5440000" cy="3060000"/>
          </a:xfrm>
          <a:prstGeom prst="rect">
            <a:avLst/>
          </a:prstGeom>
          <a:noFill/>
        </p:spPr>
      </p:pic>
      <p:pic>
        <p:nvPicPr>
          <p:cNvPr id="62466" name="Picture 2" descr="C:\Users\GÜLİZ\AppData\Local\Microsoft\Windows\Temporary Internet Files\Content.Outlook\8AAASM9B\P2140086.JPG"/>
          <p:cNvPicPr>
            <a:picLocks noChangeAspect="1" noChangeArrowheads="1"/>
          </p:cNvPicPr>
          <p:nvPr/>
        </p:nvPicPr>
        <p:blipFill>
          <a:blip r:embed="rId4" cstate="print"/>
          <a:srcRect/>
          <a:stretch>
            <a:fillRect/>
          </a:stretch>
        </p:blipFill>
        <p:spPr bwMode="auto">
          <a:xfrm>
            <a:off x="1785918" y="3643314"/>
            <a:ext cx="5440000" cy="3060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857232"/>
            <a:ext cx="8229600" cy="285752"/>
          </a:xfrm>
        </p:spPr>
        <p:txBody>
          <a:bodyPr>
            <a:normAutofit fontScale="90000"/>
          </a:bodyPr>
          <a:lstStyle/>
          <a:p>
            <a:r>
              <a:rPr lang="tr-TR" sz="1800" b="1" dirty="0" smtClean="0"/>
              <a:t> 22/03/2017 </a:t>
            </a:r>
            <a:r>
              <a:rPr lang="tr-TR" sz="1800" b="1" dirty="0" err="1" smtClean="0"/>
              <a:t>FAIRMONT</a:t>
            </a:r>
            <a:r>
              <a:rPr lang="tr-TR" sz="1800" b="1" dirty="0" smtClean="0"/>
              <a:t> </a:t>
            </a:r>
            <a:r>
              <a:rPr lang="tr-TR" sz="1800" b="1" dirty="0" err="1" smtClean="0"/>
              <a:t>QUASAR</a:t>
            </a:r>
            <a:r>
              <a:rPr lang="tr-TR" sz="1800" b="1" dirty="0" smtClean="0"/>
              <a:t> İSTANBUL HOTEL MART ÖĞLE YEMEĞİ</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214422"/>
            <a:ext cx="8229600" cy="1285884"/>
          </a:xfrm>
        </p:spPr>
        <p:txBody>
          <a:bodyPr>
            <a:noAutofit/>
          </a:bodyPr>
          <a:lstStyle/>
          <a:p>
            <a:r>
              <a:rPr lang="tr-TR" sz="1600" dirty="0" smtClean="0"/>
              <a:t>Skal International İstanbul Yönetim Kurulu Başkanı Bahar Birinci, Yönetim Kurulu üyeleri Ata Eremsoy, Ayşe Önen, Can </a:t>
            </a:r>
            <a:r>
              <a:rPr lang="tr-TR" sz="1600" dirty="0" err="1" smtClean="0"/>
              <a:t>Arınel</a:t>
            </a:r>
            <a:r>
              <a:rPr lang="tr-TR" sz="1600" dirty="0" smtClean="0"/>
              <a:t>, Elif Balcı Fisunoğlu, Selma Tatar, Özen Kırant </a:t>
            </a:r>
            <a:r>
              <a:rPr lang="tr-TR" sz="1600" dirty="0" err="1" smtClean="0"/>
              <a:t>Yozcu’nun</a:t>
            </a:r>
            <a:r>
              <a:rPr lang="tr-TR" sz="1600" dirty="0" smtClean="0"/>
              <a:t> ve Skal </a:t>
            </a:r>
            <a:r>
              <a:rPr lang="tr-TR" sz="1600" dirty="0" err="1" smtClean="0"/>
              <a:t>Internatonal</a:t>
            </a:r>
            <a:r>
              <a:rPr lang="tr-TR" sz="1600" dirty="0" smtClean="0"/>
              <a:t> İstanbul Kulübü üyelerinin katılımı ile düzenlenen öğlen yemeği, </a:t>
            </a:r>
            <a:r>
              <a:rPr lang="tr-TR" sz="1600" dirty="0" err="1" smtClean="0"/>
              <a:t>Fairmont</a:t>
            </a:r>
            <a:r>
              <a:rPr lang="tr-TR" sz="1600" dirty="0" smtClean="0"/>
              <a:t> </a:t>
            </a:r>
            <a:r>
              <a:rPr lang="tr-TR" sz="1600" dirty="0" err="1" smtClean="0"/>
              <a:t>Quasar</a:t>
            </a:r>
            <a:r>
              <a:rPr lang="tr-TR" sz="1600" dirty="0" smtClean="0"/>
              <a:t> İstanbul Genel Müdürü </a:t>
            </a:r>
            <a:r>
              <a:rPr lang="tr-TR" sz="1600" dirty="0" err="1" smtClean="0"/>
              <a:t>Kai</a:t>
            </a:r>
            <a:r>
              <a:rPr lang="tr-TR" sz="1600" dirty="0" smtClean="0"/>
              <a:t> </a:t>
            </a:r>
            <a:r>
              <a:rPr lang="tr-TR" sz="1600" dirty="0" err="1" smtClean="0"/>
              <a:t>Winkler’in</a:t>
            </a:r>
            <a:r>
              <a:rPr lang="tr-TR" sz="1600" dirty="0" smtClean="0"/>
              <a:t> </a:t>
            </a:r>
            <a:r>
              <a:rPr lang="tr-TR" sz="1600" dirty="0" err="1" smtClean="0"/>
              <a:t>evsahipliğinde</a:t>
            </a:r>
            <a:r>
              <a:rPr lang="tr-TR" sz="1600" dirty="0" smtClean="0"/>
              <a:t> yapıldı.</a:t>
            </a:r>
          </a:p>
          <a:p>
            <a:r>
              <a:rPr lang="tr-TR" sz="1600" dirty="0" smtClean="0"/>
              <a:t>Skal International İstanbul Yönetim Kurulu Başkanı Bahar </a:t>
            </a:r>
            <a:r>
              <a:rPr lang="tr-TR" sz="1600" dirty="0" err="1" smtClean="0"/>
              <a:t>Birinci’nin</a:t>
            </a:r>
            <a:r>
              <a:rPr lang="tr-TR" sz="1600" dirty="0" smtClean="0"/>
              <a:t> konuşmasıyla başlayan öğle yemeği, yönetim kurulu ve üyelerin geleneksel Skal </a:t>
            </a:r>
            <a:r>
              <a:rPr lang="tr-TR" sz="1600" dirty="0" err="1" smtClean="0"/>
              <a:t>toast’uyla</a:t>
            </a:r>
            <a:r>
              <a:rPr lang="tr-TR" sz="1600" dirty="0" smtClean="0"/>
              <a:t> devam etti.</a:t>
            </a:r>
          </a:p>
          <a:p>
            <a:endParaRPr lang="tr-TR" sz="1400" dirty="0" smtClean="0"/>
          </a:p>
          <a:p>
            <a:pPr>
              <a:buNone/>
            </a:pPr>
            <a:endParaRPr lang="tr-TR" sz="1400" dirty="0" smtClean="0"/>
          </a:p>
          <a:p>
            <a:pPr>
              <a:buNone/>
            </a:pPr>
            <a:r>
              <a:rPr lang="tr-TR" sz="1400" dirty="0" smtClean="0"/>
              <a:t>      </a:t>
            </a:r>
            <a:br>
              <a:rPr lang="tr-TR" sz="1400" dirty="0" smtClean="0"/>
            </a:br>
            <a:endParaRPr lang="tr-TR" sz="1400" dirty="0"/>
          </a:p>
        </p:txBody>
      </p:sp>
      <p:pic>
        <p:nvPicPr>
          <p:cNvPr id="10241" name="Picture 1" descr="C:\Users\GÜLİZ\AppData\Local\Microsoft\Windows\Temporary Internet Files\Content.Outlook\8AAASM9B\Görsel1 (337 x 600) (4).jpg"/>
          <p:cNvPicPr>
            <a:picLocks noChangeAspect="1" noChangeArrowheads="1"/>
          </p:cNvPicPr>
          <p:nvPr/>
        </p:nvPicPr>
        <p:blipFill>
          <a:blip r:embed="rId2"/>
          <a:srcRect/>
          <a:stretch>
            <a:fillRect/>
          </a:stretch>
        </p:blipFill>
        <p:spPr bwMode="auto">
          <a:xfrm>
            <a:off x="785786" y="2857496"/>
            <a:ext cx="2123100" cy="3780000"/>
          </a:xfrm>
          <a:prstGeom prst="rect">
            <a:avLst/>
          </a:prstGeom>
          <a:noFill/>
        </p:spPr>
      </p:pic>
      <p:pic>
        <p:nvPicPr>
          <p:cNvPr id="10242" name="Picture 2" descr="C:\Users\GÜLİZ\AppData\Local\Microsoft\Windows\Temporary Internet Files\Content.Outlook\8AAASM9B\Görsel2 (600 x 337) (2).jpg"/>
          <p:cNvPicPr>
            <a:picLocks noChangeAspect="1" noChangeArrowheads="1"/>
          </p:cNvPicPr>
          <p:nvPr/>
        </p:nvPicPr>
        <p:blipFill>
          <a:blip r:embed="rId3"/>
          <a:srcRect/>
          <a:stretch>
            <a:fillRect/>
          </a:stretch>
        </p:blipFill>
        <p:spPr bwMode="auto">
          <a:xfrm>
            <a:off x="3357554" y="3406520"/>
            <a:ext cx="5127596" cy="2880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857232"/>
            <a:ext cx="8229600" cy="285752"/>
          </a:xfrm>
        </p:spPr>
        <p:txBody>
          <a:bodyPr>
            <a:normAutofit fontScale="90000"/>
          </a:bodyPr>
          <a:lstStyle/>
          <a:p>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214422"/>
            <a:ext cx="8229600" cy="1285884"/>
          </a:xfrm>
        </p:spPr>
        <p:txBody>
          <a:bodyPr>
            <a:noAutofit/>
          </a:bodyPr>
          <a:lstStyle/>
          <a:p>
            <a:endParaRPr lang="tr-TR" sz="1400" dirty="0" smtClean="0"/>
          </a:p>
          <a:p>
            <a:pPr>
              <a:buNone/>
            </a:pPr>
            <a:endParaRPr lang="tr-TR" sz="1400" dirty="0" smtClean="0"/>
          </a:p>
          <a:p>
            <a:pPr>
              <a:buNone/>
            </a:pPr>
            <a:r>
              <a:rPr lang="tr-TR" sz="1400" dirty="0" smtClean="0"/>
              <a:t>      </a:t>
            </a:r>
            <a:br>
              <a:rPr lang="tr-TR" sz="1400" dirty="0" smtClean="0"/>
            </a:br>
            <a:endParaRPr lang="tr-TR" sz="1400" dirty="0"/>
          </a:p>
        </p:txBody>
      </p:sp>
      <p:pic>
        <p:nvPicPr>
          <p:cNvPr id="6" name="Picture 2" descr="C:\Users\GÜLİZ\AppData\Local\Microsoft\Windows\Temporary Internet Files\Content.Outlook\8AAASM9B\Görsel3 (600 x 399) (2).jpg"/>
          <p:cNvPicPr>
            <a:picLocks noChangeAspect="1" noChangeArrowheads="1"/>
          </p:cNvPicPr>
          <p:nvPr/>
        </p:nvPicPr>
        <p:blipFill>
          <a:blip r:embed="rId2"/>
          <a:srcRect/>
          <a:stretch>
            <a:fillRect/>
          </a:stretch>
        </p:blipFill>
        <p:spPr bwMode="auto">
          <a:xfrm>
            <a:off x="2071670" y="3571876"/>
            <a:ext cx="4601504" cy="3060000"/>
          </a:xfrm>
          <a:prstGeom prst="rect">
            <a:avLst/>
          </a:prstGeom>
          <a:noFill/>
        </p:spPr>
      </p:pic>
      <p:pic>
        <p:nvPicPr>
          <p:cNvPr id="65538" name="Picture 2" descr="C:\Users\GÜLİZ\AppData\Local\Microsoft\Windows\Temporary Internet Files\Content.Outlook\8AAASM9B\Görsel5 (600 x 399) (2).jpg"/>
          <p:cNvPicPr>
            <a:picLocks noChangeAspect="1" noChangeArrowheads="1"/>
          </p:cNvPicPr>
          <p:nvPr/>
        </p:nvPicPr>
        <p:blipFill>
          <a:blip r:embed="rId3"/>
          <a:srcRect/>
          <a:stretch>
            <a:fillRect/>
          </a:stretch>
        </p:blipFill>
        <p:spPr bwMode="auto">
          <a:xfrm>
            <a:off x="2071670" y="357166"/>
            <a:ext cx="4601504" cy="3060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857232"/>
            <a:ext cx="8229600" cy="285752"/>
          </a:xfrm>
        </p:spPr>
        <p:txBody>
          <a:bodyPr>
            <a:normAutofit fontScale="90000"/>
          </a:bodyPr>
          <a:lstStyle/>
          <a:p>
            <a:r>
              <a:rPr lang="tr-TR" sz="1800" b="1" dirty="0" smtClean="0"/>
              <a:t> 25.03.2017 </a:t>
            </a:r>
            <a:r>
              <a:rPr lang="tr-TR" sz="1800" b="1" dirty="0" err="1" smtClean="0"/>
              <a:t>USDF</a:t>
            </a:r>
            <a:r>
              <a:rPr lang="tr-TR" sz="1800" b="1" dirty="0" smtClean="0"/>
              <a:t> GENEL KURULU VE ZİNCİR DEĞİŞİM TÖRENİ </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214422"/>
            <a:ext cx="8229600" cy="1285884"/>
          </a:xfrm>
        </p:spPr>
        <p:txBody>
          <a:bodyPr>
            <a:noAutofit/>
          </a:bodyPr>
          <a:lstStyle/>
          <a:p>
            <a:r>
              <a:rPr lang="tr-TR" sz="1600" dirty="0" smtClean="0"/>
              <a:t>Skal International İstanbul Kulübü; 25 Mart 2015 tarihinde İstanbul </a:t>
            </a:r>
            <a:r>
              <a:rPr lang="tr-TR" sz="1600" dirty="0" err="1" smtClean="0"/>
              <a:t>Suadiye</a:t>
            </a:r>
            <a:r>
              <a:rPr lang="tr-TR" sz="1600" dirty="0" smtClean="0"/>
              <a:t> Otel'de gerçekleştirilen </a:t>
            </a:r>
            <a:r>
              <a:rPr lang="tr-TR" sz="1600" dirty="0" err="1" smtClean="0"/>
              <a:t>USDF</a:t>
            </a:r>
            <a:r>
              <a:rPr lang="tr-TR" sz="1600" dirty="0" smtClean="0"/>
              <a:t> Genel Kuruluna Yönetim Kurulu ve üyeleri ile katılım sağladı. Birçok üyemiz de eşleri ile birlikte aynı akşam Dedeman Bostancı otelinde yapılan Zincir Değişim Töreni Gala Yemeğine katıldı</a:t>
            </a:r>
          </a:p>
          <a:p>
            <a:pPr>
              <a:buNone/>
            </a:pPr>
            <a:endParaRPr lang="tr-TR" sz="1400" dirty="0" smtClean="0"/>
          </a:p>
          <a:p>
            <a:pPr>
              <a:buNone/>
            </a:pPr>
            <a:r>
              <a:rPr lang="tr-TR" sz="1400" dirty="0" smtClean="0"/>
              <a:t>      </a:t>
            </a:r>
            <a:br>
              <a:rPr lang="tr-TR" sz="1400" dirty="0" smtClean="0"/>
            </a:br>
            <a:endParaRPr lang="tr-TR" sz="1400" dirty="0"/>
          </a:p>
        </p:txBody>
      </p:sp>
      <p:pic>
        <p:nvPicPr>
          <p:cNvPr id="1027" name="Picture 3"/>
          <p:cNvPicPr>
            <a:picLocks noChangeAspect="1" noChangeArrowheads="1"/>
          </p:cNvPicPr>
          <p:nvPr/>
        </p:nvPicPr>
        <p:blipFill>
          <a:blip r:embed="rId2"/>
          <a:srcRect/>
          <a:stretch>
            <a:fillRect/>
          </a:stretch>
        </p:blipFill>
        <p:spPr bwMode="auto">
          <a:xfrm>
            <a:off x="357158" y="3000372"/>
            <a:ext cx="4807254" cy="3564000"/>
          </a:xfrm>
          <a:prstGeom prst="rect">
            <a:avLst/>
          </a:prstGeom>
          <a:noFill/>
          <a:ln w="9525">
            <a:noFill/>
            <a:miter lim="800000"/>
            <a:headEnd/>
            <a:tailEnd/>
          </a:ln>
          <a:effectLst/>
        </p:spPr>
      </p:pic>
      <p:pic>
        <p:nvPicPr>
          <p:cNvPr id="4" name="Picture 4"/>
          <p:cNvPicPr>
            <a:picLocks noChangeAspect="1" noChangeArrowheads="1"/>
          </p:cNvPicPr>
          <p:nvPr/>
        </p:nvPicPr>
        <p:blipFill>
          <a:blip r:embed="rId3"/>
          <a:srcRect/>
          <a:stretch>
            <a:fillRect/>
          </a:stretch>
        </p:blipFill>
        <p:spPr bwMode="auto">
          <a:xfrm>
            <a:off x="5572132" y="2500306"/>
            <a:ext cx="3286148" cy="417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857232"/>
            <a:ext cx="8229600" cy="285752"/>
          </a:xfrm>
        </p:spPr>
        <p:txBody>
          <a:bodyPr>
            <a:normAutofit fontScale="90000"/>
          </a:bodyPr>
          <a:lstStyle/>
          <a:p>
            <a:r>
              <a:rPr lang="tr-TR" sz="1800" b="1" dirty="0" smtClean="0"/>
              <a:t> 28/04/2017 </a:t>
            </a:r>
            <a:r>
              <a:rPr lang="tr-TR" sz="1800" b="1" dirty="0" err="1" smtClean="0"/>
              <a:t>ELİTE</a:t>
            </a:r>
            <a:r>
              <a:rPr lang="tr-TR" sz="1800" b="1" dirty="0" smtClean="0"/>
              <a:t> </a:t>
            </a:r>
            <a:r>
              <a:rPr lang="tr-TR" sz="1800" b="1" dirty="0" err="1" smtClean="0"/>
              <a:t>WORLD</a:t>
            </a:r>
            <a:r>
              <a:rPr lang="tr-TR" sz="1800" b="1" dirty="0" smtClean="0"/>
              <a:t> </a:t>
            </a:r>
            <a:r>
              <a:rPr lang="tr-TR" sz="1800" b="1" dirty="0" err="1" smtClean="0"/>
              <a:t>EUROPE</a:t>
            </a:r>
            <a:r>
              <a:rPr lang="tr-TR" sz="1800" b="1" dirty="0" smtClean="0"/>
              <a:t> HOTEL NİSAN ÖĞLE YEMEĞİ</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000108"/>
            <a:ext cx="8229600" cy="1500198"/>
          </a:xfrm>
        </p:spPr>
        <p:txBody>
          <a:bodyPr>
            <a:noAutofit/>
          </a:bodyPr>
          <a:lstStyle/>
          <a:p>
            <a:r>
              <a:rPr lang="tr-TR" sz="1600" dirty="0" smtClean="0"/>
              <a:t>‘28 Nisan Dünya Skal Günü’, Skal International İstanbul Kulübü tarafından düzenlenen öğle yemeğinde </a:t>
            </a:r>
            <a:r>
              <a:rPr lang="tr-TR" sz="1600" dirty="0" err="1" smtClean="0"/>
              <a:t>Elite</a:t>
            </a:r>
            <a:r>
              <a:rPr lang="tr-TR" sz="1600" dirty="0" smtClean="0"/>
              <a:t> </a:t>
            </a:r>
            <a:r>
              <a:rPr lang="tr-TR" sz="1600" dirty="0" err="1" smtClean="0"/>
              <a:t>World</a:t>
            </a:r>
            <a:r>
              <a:rPr lang="tr-TR" sz="1600" dirty="0" smtClean="0"/>
              <a:t> </a:t>
            </a:r>
            <a:r>
              <a:rPr lang="tr-TR" sz="1600" dirty="0" err="1" smtClean="0"/>
              <a:t>Europe</a:t>
            </a:r>
            <a:r>
              <a:rPr lang="tr-TR" sz="1600" dirty="0" smtClean="0"/>
              <a:t> </a:t>
            </a:r>
            <a:r>
              <a:rPr lang="tr-TR" sz="1600" dirty="0" err="1" smtClean="0"/>
              <a:t>Hotel’de</a:t>
            </a:r>
            <a:r>
              <a:rPr lang="tr-TR" sz="1600" dirty="0" smtClean="0"/>
              <a:t> üyelerin katılımıyla kutlandı. </a:t>
            </a:r>
          </a:p>
          <a:p>
            <a:r>
              <a:rPr lang="tr-TR" sz="1600" dirty="0" smtClean="0"/>
              <a:t>Öğlen yemeği, </a:t>
            </a:r>
            <a:r>
              <a:rPr lang="tr-TR" sz="1600" dirty="0" err="1" smtClean="0"/>
              <a:t>Elite</a:t>
            </a:r>
            <a:r>
              <a:rPr lang="tr-TR" sz="1600" dirty="0" smtClean="0"/>
              <a:t> </a:t>
            </a:r>
            <a:r>
              <a:rPr lang="tr-TR" sz="1600" dirty="0" err="1" smtClean="0"/>
              <a:t>World</a:t>
            </a:r>
            <a:r>
              <a:rPr lang="tr-TR" sz="1600" dirty="0" smtClean="0"/>
              <a:t> Hotels Genel Müdürü Ünsal Şınık ve </a:t>
            </a:r>
            <a:r>
              <a:rPr lang="tr-TR" sz="1600" dirty="0" err="1" smtClean="0"/>
              <a:t>Elite</a:t>
            </a:r>
            <a:r>
              <a:rPr lang="tr-TR" sz="1600" dirty="0" smtClean="0"/>
              <a:t> </a:t>
            </a:r>
            <a:r>
              <a:rPr lang="tr-TR" sz="1600" dirty="0" err="1" smtClean="0"/>
              <a:t>World</a:t>
            </a:r>
            <a:r>
              <a:rPr lang="tr-TR" sz="1600" dirty="0" smtClean="0"/>
              <a:t> Hotel </a:t>
            </a:r>
            <a:r>
              <a:rPr lang="tr-TR" sz="1600" dirty="0" err="1" smtClean="0"/>
              <a:t>Europe</a:t>
            </a:r>
            <a:r>
              <a:rPr lang="tr-TR" sz="1600" dirty="0" smtClean="0"/>
              <a:t> Genel Müdürü Murat </a:t>
            </a:r>
            <a:r>
              <a:rPr lang="tr-TR" sz="1600" dirty="0" err="1" smtClean="0"/>
              <a:t>Arslan’ın</a:t>
            </a:r>
            <a:r>
              <a:rPr lang="tr-TR" sz="1600" dirty="0" smtClean="0"/>
              <a:t> </a:t>
            </a:r>
            <a:r>
              <a:rPr lang="tr-TR" sz="1600" dirty="0" err="1" smtClean="0"/>
              <a:t>evsahipliğinde</a:t>
            </a:r>
            <a:r>
              <a:rPr lang="tr-TR" sz="1600" dirty="0" smtClean="0"/>
              <a:t> yapıldı.</a:t>
            </a:r>
          </a:p>
          <a:p>
            <a:r>
              <a:rPr lang="tr-TR" sz="1600" dirty="0" smtClean="0"/>
              <a:t>Dünya Skal Gününe denk gelen bu yemek için İspanya’daki merkezden gelen Skal International CEO’su </a:t>
            </a:r>
            <a:r>
              <a:rPr lang="tr-TR" sz="1600" dirty="0" err="1" smtClean="0"/>
              <a:t>Daniela</a:t>
            </a:r>
            <a:r>
              <a:rPr lang="tr-TR" sz="1600" dirty="0" smtClean="0"/>
              <a:t> </a:t>
            </a:r>
            <a:r>
              <a:rPr lang="tr-TR" sz="1600" dirty="0" err="1" smtClean="0"/>
              <a:t>Otera</a:t>
            </a:r>
            <a:r>
              <a:rPr lang="tr-TR" sz="1600" dirty="0" smtClean="0"/>
              <a:t>, Skal </a:t>
            </a:r>
            <a:r>
              <a:rPr lang="tr-TR" sz="1600" dirty="0" err="1" smtClean="0"/>
              <a:t>International’ın</a:t>
            </a:r>
            <a:r>
              <a:rPr lang="tr-TR" sz="1600" dirty="0" smtClean="0"/>
              <a:t> gelecek planları ile ilgili bir sunum gerçekleştirdi. </a:t>
            </a:r>
          </a:p>
          <a:p>
            <a:pPr>
              <a:buNone/>
            </a:pPr>
            <a:endParaRPr lang="tr-TR" sz="1400" dirty="0" smtClean="0"/>
          </a:p>
          <a:p>
            <a:pPr>
              <a:buNone/>
            </a:pPr>
            <a:r>
              <a:rPr lang="tr-TR" sz="1400" dirty="0" smtClean="0"/>
              <a:t>      </a:t>
            </a:r>
            <a:br>
              <a:rPr lang="tr-TR" sz="1400" dirty="0" smtClean="0"/>
            </a:br>
            <a:endParaRPr lang="tr-TR" sz="1400" dirty="0"/>
          </a:p>
        </p:txBody>
      </p:sp>
      <p:pic>
        <p:nvPicPr>
          <p:cNvPr id="8193" name="Picture 1" descr="C:\Users\GÜLİZ\AppData\Local\Microsoft\Windows\Temporary Internet Files\Content.Outlook\8AAASM9B\CZG_8333.JPG"/>
          <p:cNvPicPr>
            <a:picLocks noChangeAspect="1" noChangeArrowheads="1"/>
          </p:cNvPicPr>
          <p:nvPr/>
        </p:nvPicPr>
        <p:blipFill>
          <a:blip r:embed="rId2" cstate="print"/>
          <a:srcRect/>
          <a:stretch>
            <a:fillRect/>
          </a:stretch>
        </p:blipFill>
        <p:spPr bwMode="auto">
          <a:xfrm>
            <a:off x="1785918" y="2928934"/>
            <a:ext cx="5670000" cy="3780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Grp="1" noChangeAspect="1" noChangeArrowheads="1"/>
          </p:cNvPicPr>
          <p:nvPr>
            <p:ph idx="1"/>
          </p:nvPr>
        </p:nvPicPr>
        <p:blipFill>
          <a:blip r:embed="rId2"/>
          <a:srcRect/>
          <a:stretch>
            <a:fillRect/>
          </a:stretch>
        </p:blipFill>
        <p:spPr bwMode="auto">
          <a:xfrm>
            <a:off x="142844" y="1714488"/>
            <a:ext cx="4216400" cy="31750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a:stretch>
            <a:fillRect/>
          </a:stretch>
        </p:blipFill>
        <p:spPr bwMode="auto">
          <a:xfrm>
            <a:off x="4572000" y="1714488"/>
            <a:ext cx="4203700" cy="3175000"/>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857232"/>
            <a:ext cx="8229600" cy="285752"/>
          </a:xfrm>
        </p:spPr>
        <p:txBody>
          <a:bodyPr>
            <a:normAutofit fontScale="90000"/>
          </a:bodyPr>
          <a:lstStyle/>
          <a:p>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000108"/>
            <a:ext cx="8229600" cy="1500198"/>
          </a:xfrm>
        </p:spPr>
        <p:txBody>
          <a:bodyPr>
            <a:noAutofit/>
          </a:bodyPr>
          <a:lstStyle/>
          <a:p>
            <a:pPr>
              <a:buNone/>
            </a:pPr>
            <a:endParaRPr lang="tr-TR" sz="1400" dirty="0" smtClean="0"/>
          </a:p>
          <a:p>
            <a:pPr>
              <a:buNone/>
            </a:pPr>
            <a:r>
              <a:rPr lang="tr-TR" sz="1400" dirty="0" smtClean="0"/>
              <a:t>      </a:t>
            </a:r>
            <a:br>
              <a:rPr lang="tr-TR" sz="1400" dirty="0" smtClean="0"/>
            </a:br>
            <a:endParaRPr lang="tr-TR" sz="1400" dirty="0"/>
          </a:p>
        </p:txBody>
      </p:sp>
      <p:pic>
        <p:nvPicPr>
          <p:cNvPr id="66562" name="Picture 2" descr="C:\Users\GÜLİZ\AppData\Local\Microsoft\Windows\Temporary Internet Files\Content.Outlook\8AAASM9B\CZG_8355.JPG"/>
          <p:cNvPicPr>
            <a:picLocks noChangeAspect="1" noChangeArrowheads="1"/>
          </p:cNvPicPr>
          <p:nvPr/>
        </p:nvPicPr>
        <p:blipFill>
          <a:blip r:embed="rId2" cstate="print"/>
          <a:srcRect/>
          <a:stretch>
            <a:fillRect/>
          </a:stretch>
        </p:blipFill>
        <p:spPr bwMode="auto">
          <a:xfrm>
            <a:off x="2071670" y="428604"/>
            <a:ext cx="4590000" cy="3060000"/>
          </a:xfrm>
          <a:prstGeom prst="rect">
            <a:avLst/>
          </a:prstGeom>
          <a:noFill/>
        </p:spPr>
      </p:pic>
      <p:pic>
        <p:nvPicPr>
          <p:cNvPr id="66563" name="Picture 3" descr="C:\Users\GÜLİZ\AppData\Local\Microsoft\Windows\Temporary Internet Files\Content.Outlook\8AAASM9B\CZG_8649 (002).jpg"/>
          <p:cNvPicPr>
            <a:picLocks noChangeAspect="1" noChangeArrowheads="1"/>
          </p:cNvPicPr>
          <p:nvPr/>
        </p:nvPicPr>
        <p:blipFill>
          <a:blip r:embed="rId3" cstate="print"/>
          <a:srcRect/>
          <a:stretch>
            <a:fillRect/>
          </a:stretch>
        </p:blipFill>
        <p:spPr bwMode="auto">
          <a:xfrm>
            <a:off x="2071670" y="3643314"/>
            <a:ext cx="4590926" cy="30600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857232"/>
            <a:ext cx="8229600" cy="285752"/>
          </a:xfrm>
        </p:spPr>
        <p:txBody>
          <a:bodyPr>
            <a:normAutofit fontScale="90000"/>
          </a:bodyPr>
          <a:lstStyle/>
          <a:p>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000108"/>
            <a:ext cx="8229600" cy="1500198"/>
          </a:xfrm>
        </p:spPr>
        <p:txBody>
          <a:bodyPr>
            <a:noAutofit/>
          </a:bodyPr>
          <a:lstStyle/>
          <a:p>
            <a:pPr>
              <a:buNone/>
            </a:pPr>
            <a:endParaRPr lang="tr-TR" sz="1400" dirty="0" smtClean="0"/>
          </a:p>
          <a:p>
            <a:pPr>
              <a:buNone/>
            </a:pPr>
            <a:r>
              <a:rPr lang="tr-TR" sz="1400" dirty="0" smtClean="0"/>
              <a:t>      </a:t>
            </a:r>
            <a:br>
              <a:rPr lang="tr-TR" sz="1400" dirty="0" smtClean="0"/>
            </a:br>
            <a:endParaRPr lang="tr-TR" sz="1400" dirty="0"/>
          </a:p>
        </p:txBody>
      </p:sp>
      <p:pic>
        <p:nvPicPr>
          <p:cNvPr id="67586" name="Picture 2" descr="C:\Users\GÜLİZ\AppData\Local\Microsoft\Windows\Temporary Internet Files\Content.Outlook\8AAASM9B\CZG_8429.JPG"/>
          <p:cNvPicPr>
            <a:picLocks noChangeAspect="1" noChangeArrowheads="1"/>
          </p:cNvPicPr>
          <p:nvPr/>
        </p:nvPicPr>
        <p:blipFill>
          <a:blip r:embed="rId2" cstate="print"/>
          <a:srcRect/>
          <a:stretch>
            <a:fillRect/>
          </a:stretch>
        </p:blipFill>
        <p:spPr bwMode="auto">
          <a:xfrm>
            <a:off x="2071670" y="357166"/>
            <a:ext cx="4590000" cy="3060000"/>
          </a:xfrm>
          <a:prstGeom prst="rect">
            <a:avLst/>
          </a:prstGeom>
          <a:noFill/>
        </p:spPr>
      </p:pic>
      <p:pic>
        <p:nvPicPr>
          <p:cNvPr id="67587" name="Picture 3" descr="C:\Users\GÜLİZ\AppData\Local\Microsoft\Windows\Temporary Internet Files\Content.Outlook\8AAASM9B\CZG_8466.JPG"/>
          <p:cNvPicPr>
            <a:picLocks noChangeAspect="1" noChangeArrowheads="1"/>
          </p:cNvPicPr>
          <p:nvPr/>
        </p:nvPicPr>
        <p:blipFill>
          <a:blip r:embed="rId3" cstate="print"/>
          <a:srcRect/>
          <a:stretch>
            <a:fillRect/>
          </a:stretch>
        </p:blipFill>
        <p:spPr bwMode="auto">
          <a:xfrm>
            <a:off x="2071670" y="3643314"/>
            <a:ext cx="4590000" cy="30600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857232"/>
            <a:ext cx="8229600" cy="285752"/>
          </a:xfrm>
        </p:spPr>
        <p:txBody>
          <a:bodyPr>
            <a:normAutofit fontScale="90000"/>
          </a:bodyPr>
          <a:lstStyle/>
          <a:p>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000108"/>
            <a:ext cx="8229600" cy="1500198"/>
          </a:xfrm>
        </p:spPr>
        <p:txBody>
          <a:bodyPr>
            <a:noAutofit/>
          </a:bodyPr>
          <a:lstStyle/>
          <a:p>
            <a:pPr>
              <a:buNone/>
            </a:pPr>
            <a:endParaRPr lang="tr-TR" sz="1400" dirty="0" smtClean="0"/>
          </a:p>
          <a:p>
            <a:pPr>
              <a:buNone/>
            </a:pPr>
            <a:r>
              <a:rPr lang="tr-TR" sz="1400" dirty="0" smtClean="0"/>
              <a:t>      </a:t>
            </a:r>
            <a:br>
              <a:rPr lang="tr-TR" sz="1400" dirty="0" smtClean="0"/>
            </a:br>
            <a:endParaRPr lang="tr-TR" sz="1400" dirty="0"/>
          </a:p>
        </p:txBody>
      </p:sp>
      <p:pic>
        <p:nvPicPr>
          <p:cNvPr id="68610" name="Picture 2" descr="C:\Users\GÜLİZ\AppData\Local\Microsoft\Windows\Temporary Internet Files\Content.Outlook\8AAASM9B\CZG_8726.JPG"/>
          <p:cNvPicPr>
            <a:picLocks noChangeAspect="1" noChangeArrowheads="1"/>
          </p:cNvPicPr>
          <p:nvPr/>
        </p:nvPicPr>
        <p:blipFill>
          <a:blip r:embed="rId2" cstate="print"/>
          <a:srcRect/>
          <a:stretch>
            <a:fillRect/>
          </a:stretch>
        </p:blipFill>
        <p:spPr bwMode="auto">
          <a:xfrm>
            <a:off x="1428728" y="1357298"/>
            <a:ext cx="6210000" cy="4140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857232"/>
            <a:ext cx="8229600" cy="285752"/>
          </a:xfrm>
        </p:spPr>
        <p:txBody>
          <a:bodyPr>
            <a:normAutofit fontScale="90000"/>
          </a:bodyPr>
          <a:lstStyle/>
          <a:p>
            <a:r>
              <a:rPr lang="tr-TR" sz="1800" b="1" dirty="0" smtClean="0"/>
              <a:t>  05-07.05.2017 </a:t>
            </a:r>
            <a:r>
              <a:rPr lang="tr-TR" sz="1800" b="1" dirty="0" err="1" smtClean="0"/>
              <a:t>USDF</a:t>
            </a:r>
            <a:r>
              <a:rPr lang="tr-TR" sz="1800" b="1" dirty="0" smtClean="0"/>
              <a:t> BODRUM TOPLANTISI</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000108"/>
            <a:ext cx="8229600" cy="1500198"/>
          </a:xfrm>
        </p:spPr>
        <p:txBody>
          <a:bodyPr>
            <a:noAutofit/>
          </a:bodyPr>
          <a:lstStyle/>
          <a:p>
            <a:r>
              <a:rPr lang="tr-TR" sz="1600" dirty="0" smtClean="0"/>
              <a:t>SI İstanbul Kulübü Başkanı F.Bahar Birinci, Y.K üyelerinden  Ayşe Önen, Elif Balcı Fisunoğlu, Selma Tatar ve Özen Kırant Yozcu   05-07 Mayıs  tarihleri arasında  </a:t>
            </a:r>
            <a:r>
              <a:rPr lang="tr-TR" sz="1600" dirty="0" err="1" smtClean="0"/>
              <a:t>USDF</a:t>
            </a:r>
            <a:r>
              <a:rPr lang="tr-TR" sz="1600" dirty="0" smtClean="0"/>
              <a:t> Bodrum toplantısına katıldı. </a:t>
            </a:r>
          </a:p>
          <a:p>
            <a:pPr>
              <a:buNone/>
            </a:pPr>
            <a:endParaRPr lang="tr-TR" sz="1400" dirty="0" smtClean="0"/>
          </a:p>
          <a:p>
            <a:pPr>
              <a:buNone/>
            </a:pPr>
            <a:r>
              <a:rPr lang="tr-TR" sz="1400" dirty="0" smtClean="0"/>
              <a:t>      </a:t>
            </a:r>
            <a:br>
              <a:rPr lang="tr-TR" sz="1400" dirty="0" smtClean="0"/>
            </a:br>
            <a:endParaRPr lang="tr-TR" sz="1400" dirty="0"/>
          </a:p>
        </p:txBody>
      </p:sp>
      <p:pic>
        <p:nvPicPr>
          <p:cNvPr id="1026" name="Picture 2"/>
          <p:cNvPicPr>
            <a:picLocks noChangeAspect="1" noChangeArrowheads="1"/>
          </p:cNvPicPr>
          <p:nvPr/>
        </p:nvPicPr>
        <p:blipFill>
          <a:blip r:embed="rId2"/>
          <a:srcRect/>
          <a:stretch>
            <a:fillRect/>
          </a:stretch>
        </p:blipFill>
        <p:spPr bwMode="auto">
          <a:xfrm>
            <a:off x="857224" y="2143116"/>
            <a:ext cx="7315200" cy="3686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857232"/>
            <a:ext cx="8229600" cy="285752"/>
          </a:xfrm>
        </p:spPr>
        <p:txBody>
          <a:bodyPr>
            <a:normAutofit fontScale="90000"/>
          </a:bodyPr>
          <a:lstStyle/>
          <a:p>
            <a:r>
              <a:rPr lang="tr-TR" sz="1800" b="1" dirty="0" smtClean="0"/>
              <a:t> 23/05/2017 </a:t>
            </a:r>
            <a:r>
              <a:rPr lang="tr-TR" sz="1800" b="1" dirty="0" err="1" smtClean="0"/>
              <a:t>MOEVENPICK</a:t>
            </a:r>
            <a:r>
              <a:rPr lang="tr-TR" sz="1800" b="1" dirty="0" smtClean="0"/>
              <a:t> HOTEL İSTANBUL GOLDEN </a:t>
            </a:r>
            <a:r>
              <a:rPr lang="tr-TR" sz="1800" b="1" dirty="0" err="1" smtClean="0"/>
              <a:t>HORN</a:t>
            </a:r>
            <a:r>
              <a:rPr lang="tr-TR" sz="1800" b="1" dirty="0" smtClean="0"/>
              <a:t> MAYIS ÖĞLE YEMEĞİ </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000108"/>
            <a:ext cx="8229600" cy="1500198"/>
          </a:xfrm>
        </p:spPr>
        <p:txBody>
          <a:bodyPr>
            <a:noAutofit/>
          </a:bodyPr>
          <a:lstStyle/>
          <a:p>
            <a:r>
              <a:rPr lang="tr-TR" sz="1600" dirty="0" smtClean="0"/>
              <a:t>Skal International İstanbul Kulübü tarafından her ay geleneksel olarak düzenlenen öğle yemeği 23 Mayıs Salı günü </a:t>
            </a:r>
            <a:r>
              <a:rPr lang="tr-TR" sz="1600" dirty="0" err="1" smtClean="0"/>
              <a:t>Mövenpick</a:t>
            </a:r>
            <a:r>
              <a:rPr lang="tr-TR" sz="1600" dirty="0" smtClean="0"/>
              <a:t> Hotel İstanbul Golden </a:t>
            </a:r>
            <a:r>
              <a:rPr lang="tr-TR" sz="1600" dirty="0" err="1" smtClean="0"/>
              <a:t>Horn’da</a:t>
            </a:r>
            <a:r>
              <a:rPr lang="tr-TR" sz="1600" dirty="0" smtClean="0"/>
              <a:t> üyelerin katılımıyla gerçekleşti.</a:t>
            </a:r>
          </a:p>
          <a:p>
            <a:r>
              <a:rPr lang="tr-TR" sz="1600" dirty="0" smtClean="0"/>
              <a:t>Skal International İstanbul Yönetim Kurulu Başkanı Bahar Birinci, İstanbul İsveç Başkonsolosu </a:t>
            </a:r>
            <a:r>
              <a:rPr lang="tr-TR" sz="1600" dirty="0" err="1" smtClean="0"/>
              <a:t>Therese</a:t>
            </a:r>
            <a:r>
              <a:rPr lang="tr-TR" sz="1600" dirty="0" smtClean="0"/>
              <a:t> </a:t>
            </a:r>
            <a:r>
              <a:rPr lang="tr-TR" sz="1600" dirty="0" err="1" smtClean="0"/>
              <a:t>Hydén</a:t>
            </a:r>
            <a:r>
              <a:rPr lang="tr-TR" sz="1600" dirty="0" smtClean="0"/>
              <a:t>, Skal International Geçmiş Dönem Dünya Başkanı Salih Çene, Türkiye Skal Dernekleri Federasyonu Başkanı Faik </a:t>
            </a:r>
            <a:r>
              <a:rPr lang="tr-TR" sz="1600" dirty="0" err="1" smtClean="0"/>
              <a:t>Alsaç</a:t>
            </a:r>
            <a:r>
              <a:rPr lang="tr-TR" sz="1600" dirty="0" smtClean="0"/>
              <a:t>, İstanbul Skal yönetim kurulu üyeleri Ata Eremsoy, Ayşe Önen, Elif Balcı </a:t>
            </a:r>
            <a:r>
              <a:rPr lang="tr-TR" sz="1600" dirty="0" err="1" smtClean="0"/>
              <a:t>Füsunoğlu</a:t>
            </a:r>
            <a:r>
              <a:rPr lang="tr-TR" sz="1600" dirty="0" smtClean="0"/>
              <a:t>, Selma Tatar ve kulüp üyelerinin katılımı ile düzenlenen öğlen yemeği, </a:t>
            </a:r>
            <a:r>
              <a:rPr lang="tr-TR" sz="1600" dirty="0" err="1" smtClean="0"/>
              <a:t>Mövenpick</a:t>
            </a:r>
            <a:r>
              <a:rPr lang="tr-TR" sz="1600" dirty="0" smtClean="0"/>
              <a:t> Hotel İstanbul Golden </a:t>
            </a:r>
            <a:r>
              <a:rPr lang="tr-TR" sz="1600" dirty="0" err="1" smtClean="0"/>
              <a:t>Horn</a:t>
            </a:r>
            <a:r>
              <a:rPr lang="tr-TR" sz="1600" dirty="0" smtClean="0"/>
              <a:t> Genel Müdür Ahmet </a:t>
            </a:r>
            <a:r>
              <a:rPr lang="tr-TR" sz="1600" dirty="0" err="1" smtClean="0"/>
              <a:t>Arslan’ın</a:t>
            </a:r>
            <a:r>
              <a:rPr lang="tr-TR" sz="1600" dirty="0" smtClean="0"/>
              <a:t> </a:t>
            </a:r>
            <a:r>
              <a:rPr lang="tr-TR" sz="1600" dirty="0" err="1" smtClean="0"/>
              <a:t>evsahipliğinde</a:t>
            </a:r>
            <a:r>
              <a:rPr lang="tr-TR" sz="1600" dirty="0" smtClean="0"/>
              <a:t> yapıldı.</a:t>
            </a:r>
          </a:p>
          <a:p>
            <a:pPr>
              <a:buNone/>
            </a:pPr>
            <a:endParaRPr lang="tr-TR" sz="1400" dirty="0" smtClean="0"/>
          </a:p>
          <a:p>
            <a:pPr>
              <a:buNone/>
            </a:pPr>
            <a:r>
              <a:rPr lang="tr-TR" sz="1400" dirty="0" smtClean="0"/>
              <a:t>      </a:t>
            </a:r>
            <a:br>
              <a:rPr lang="tr-TR" sz="1400" dirty="0" smtClean="0"/>
            </a:br>
            <a:endParaRPr lang="tr-TR" sz="1400" dirty="0"/>
          </a:p>
        </p:txBody>
      </p:sp>
      <p:pic>
        <p:nvPicPr>
          <p:cNvPr id="2055" name="Picture 7"/>
          <p:cNvPicPr>
            <a:picLocks noChangeAspect="1" noChangeArrowheads="1"/>
          </p:cNvPicPr>
          <p:nvPr/>
        </p:nvPicPr>
        <p:blipFill>
          <a:blip r:embed="rId2"/>
          <a:srcRect/>
          <a:stretch>
            <a:fillRect/>
          </a:stretch>
        </p:blipFill>
        <p:spPr bwMode="auto">
          <a:xfrm>
            <a:off x="1785918" y="3214686"/>
            <a:ext cx="5482726" cy="34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857232"/>
            <a:ext cx="8229600" cy="285752"/>
          </a:xfrm>
        </p:spPr>
        <p:txBody>
          <a:bodyPr>
            <a:normAutofit fontScale="90000"/>
          </a:bodyPr>
          <a:lstStyle/>
          <a:p>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000108"/>
            <a:ext cx="8229600" cy="1500198"/>
          </a:xfrm>
        </p:spPr>
        <p:txBody>
          <a:bodyPr>
            <a:noAutofit/>
          </a:bodyPr>
          <a:lstStyle/>
          <a:p>
            <a:pPr>
              <a:buNone/>
            </a:pPr>
            <a:endParaRPr lang="tr-TR" sz="1400" dirty="0" smtClean="0"/>
          </a:p>
          <a:p>
            <a:pPr>
              <a:buNone/>
            </a:pPr>
            <a:r>
              <a:rPr lang="tr-TR" sz="1400" dirty="0" smtClean="0"/>
              <a:t>      </a:t>
            </a:r>
            <a:br>
              <a:rPr lang="tr-TR" sz="1400" dirty="0" smtClean="0"/>
            </a:br>
            <a:endParaRPr lang="tr-TR" sz="1400" dirty="0"/>
          </a:p>
        </p:txBody>
      </p:sp>
      <p:pic>
        <p:nvPicPr>
          <p:cNvPr id="10" name="Picture 1" descr="C:\Users\GÜLİZ\AppData\Local\Microsoft\Windows\Temporary Internet Files\Content.Outlook\8AAASM9B\20170523_135600 (2).jpg"/>
          <p:cNvPicPr>
            <a:picLocks noChangeAspect="1" noChangeArrowheads="1"/>
          </p:cNvPicPr>
          <p:nvPr/>
        </p:nvPicPr>
        <p:blipFill>
          <a:blip r:embed="rId2" cstate="print"/>
          <a:srcRect/>
          <a:stretch>
            <a:fillRect/>
          </a:stretch>
        </p:blipFill>
        <p:spPr bwMode="auto">
          <a:xfrm>
            <a:off x="1785918" y="500042"/>
            <a:ext cx="5440000" cy="3060000"/>
          </a:xfrm>
          <a:prstGeom prst="rect">
            <a:avLst/>
          </a:prstGeom>
          <a:noFill/>
        </p:spPr>
      </p:pic>
      <p:pic>
        <p:nvPicPr>
          <p:cNvPr id="69636" name="Picture 4" descr="C:\Users\GÜLİZ\AppData\Local\Microsoft\Windows\Temporary Internet Files\Content.Outlook\8AAASM9B\20170523_141007 (2).jpg"/>
          <p:cNvPicPr>
            <a:picLocks noChangeAspect="1" noChangeArrowheads="1"/>
          </p:cNvPicPr>
          <p:nvPr/>
        </p:nvPicPr>
        <p:blipFill>
          <a:blip r:embed="rId3" cstate="print"/>
          <a:srcRect/>
          <a:stretch>
            <a:fillRect/>
          </a:stretch>
        </p:blipFill>
        <p:spPr bwMode="auto">
          <a:xfrm>
            <a:off x="1785918" y="3643314"/>
            <a:ext cx="5440000" cy="30600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857232"/>
            <a:ext cx="8229600" cy="285752"/>
          </a:xfrm>
        </p:spPr>
        <p:txBody>
          <a:bodyPr>
            <a:normAutofit fontScale="90000"/>
          </a:bodyPr>
          <a:lstStyle/>
          <a:p>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000108"/>
            <a:ext cx="8229600" cy="1500198"/>
          </a:xfrm>
        </p:spPr>
        <p:txBody>
          <a:bodyPr>
            <a:noAutofit/>
          </a:bodyPr>
          <a:lstStyle/>
          <a:p>
            <a:pPr>
              <a:buNone/>
            </a:pPr>
            <a:endParaRPr lang="tr-TR" sz="1400" dirty="0" smtClean="0"/>
          </a:p>
          <a:p>
            <a:pPr>
              <a:buNone/>
            </a:pPr>
            <a:r>
              <a:rPr lang="tr-TR" sz="1400" dirty="0" smtClean="0"/>
              <a:t>      </a:t>
            </a:r>
            <a:br>
              <a:rPr lang="tr-TR" sz="1400" dirty="0" smtClean="0"/>
            </a:br>
            <a:endParaRPr lang="tr-TR" sz="1400" dirty="0"/>
          </a:p>
        </p:txBody>
      </p:sp>
      <p:pic>
        <p:nvPicPr>
          <p:cNvPr id="4" name="Picture 2" descr="C:\Users\GÜLİZ\AppData\Local\Microsoft\Windows\Temporary Internet Files\Content.Outlook\8AAASM9B\20170523_121942 (2).jpg"/>
          <p:cNvPicPr>
            <a:picLocks noChangeAspect="1" noChangeArrowheads="1"/>
          </p:cNvPicPr>
          <p:nvPr/>
        </p:nvPicPr>
        <p:blipFill>
          <a:blip r:embed="rId2" cstate="print"/>
          <a:srcRect/>
          <a:stretch>
            <a:fillRect/>
          </a:stretch>
        </p:blipFill>
        <p:spPr bwMode="auto">
          <a:xfrm>
            <a:off x="1785918" y="357166"/>
            <a:ext cx="5440000" cy="3060000"/>
          </a:xfrm>
          <a:prstGeom prst="rect">
            <a:avLst/>
          </a:prstGeom>
          <a:noFill/>
        </p:spPr>
      </p:pic>
      <p:pic>
        <p:nvPicPr>
          <p:cNvPr id="5" name="Picture 3" descr="C:\Users\GÜLİZ\AppData\Local\Microsoft\Windows\Temporary Internet Files\Content.Outlook\8AAASM9B\20170523_121915 (2).jpg"/>
          <p:cNvPicPr>
            <a:picLocks noChangeAspect="1" noChangeArrowheads="1"/>
          </p:cNvPicPr>
          <p:nvPr/>
        </p:nvPicPr>
        <p:blipFill>
          <a:blip r:embed="rId3" cstate="print"/>
          <a:srcRect/>
          <a:stretch>
            <a:fillRect/>
          </a:stretch>
        </p:blipFill>
        <p:spPr bwMode="auto">
          <a:xfrm>
            <a:off x="1785918" y="3571876"/>
            <a:ext cx="5440000" cy="30600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857232"/>
            <a:ext cx="8229600" cy="285752"/>
          </a:xfrm>
        </p:spPr>
        <p:txBody>
          <a:bodyPr>
            <a:normAutofit fontScale="90000"/>
          </a:bodyPr>
          <a:lstStyle/>
          <a:p>
            <a:r>
              <a:rPr lang="tr-TR" sz="1800" b="1" dirty="0" smtClean="0"/>
              <a:t> </a:t>
            </a:r>
            <a:r>
              <a:rPr lang="tr-TR" sz="1800" b="1" u="sng" dirty="0" smtClean="0"/>
              <a:t>30/05/2017 – TURİZM İL MÜDÜRÜ DR. COŞKUN YILMAZ ZİYARETİ </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000108"/>
            <a:ext cx="8229600" cy="1500198"/>
          </a:xfrm>
        </p:spPr>
        <p:txBody>
          <a:bodyPr>
            <a:noAutofit/>
          </a:bodyPr>
          <a:lstStyle/>
          <a:p>
            <a:r>
              <a:rPr lang="tr-TR" sz="1600" dirty="0" smtClean="0"/>
              <a:t>Yönetim Kurulu Başkanı Bahar Birinci ve Yönetim Kurulu üyeleri Ata Eremsoy, Ayşe Önen, Can </a:t>
            </a:r>
            <a:r>
              <a:rPr lang="tr-TR" sz="1600" dirty="0" err="1" smtClean="0"/>
              <a:t>Arınel</a:t>
            </a:r>
            <a:r>
              <a:rPr lang="tr-TR" sz="1600" dirty="0" smtClean="0"/>
              <a:t> ve Elif </a:t>
            </a:r>
            <a:r>
              <a:rPr lang="tr-TR" sz="1600" smtClean="0"/>
              <a:t>Balcı Fisunoğlu Dr</a:t>
            </a:r>
            <a:r>
              <a:rPr lang="tr-TR" sz="1600" dirty="0" smtClean="0"/>
              <a:t>. Coşkun Yılmaz’ı makamında ziyaret ettiler.</a:t>
            </a:r>
          </a:p>
          <a:p>
            <a:pPr>
              <a:buNone/>
            </a:pPr>
            <a:endParaRPr lang="tr-TR" sz="1400" dirty="0" smtClean="0"/>
          </a:p>
          <a:p>
            <a:pPr>
              <a:buNone/>
            </a:pPr>
            <a:r>
              <a:rPr lang="tr-TR" sz="1400" dirty="0" smtClean="0"/>
              <a:t>      </a:t>
            </a:r>
            <a:br>
              <a:rPr lang="tr-TR" sz="1400" dirty="0" smtClean="0"/>
            </a:br>
            <a:endParaRPr lang="tr-TR" sz="1400" dirty="0"/>
          </a:p>
        </p:txBody>
      </p:sp>
      <p:pic>
        <p:nvPicPr>
          <p:cNvPr id="3075" name="Picture 3"/>
          <p:cNvPicPr>
            <a:picLocks noChangeAspect="1" noChangeArrowheads="1"/>
          </p:cNvPicPr>
          <p:nvPr/>
        </p:nvPicPr>
        <p:blipFill>
          <a:blip r:embed="rId2"/>
          <a:srcRect/>
          <a:stretch>
            <a:fillRect/>
          </a:stretch>
        </p:blipFill>
        <p:spPr bwMode="auto">
          <a:xfrm>
            <a:off x="1142976" y="2214554"/>
            <a:ext cx="6915150" cy="44767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857232"/>
            <a:ext cx="8229600" cy="285752"/>
          </a:xfrm>
        </p:spPr>
        <p:txBody>
          <a:bodyPr>
            <a:normAutofit fontScale="90000"/>
          </a:bodyPr>
          <a:lstStyle/>
          <a:p>
            <a:r>
              <a:rPr lang="tr-TR" sz="1800" b="1" dirty="0" smtClean="0"/>
              <a:t> 22-24.09.2017 </a:t>
            </a:r>
            <a:r>
              <a:rPr lang="tr-TR" sz="1800" b="1" dirty="0" err="1" smtClean="0"/>
              <a:t>USDF</a:t>
            </a:r>
            <a:r>
              <a:rPr lang="tr-TR" sz="1800" b="1" dirty="0" smtClean="0"/>
              <a:t> ÇEŞME TOPLANTISI </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000108"/>
            <a:ext cx="8229600" cy="1500198"/>
          </a:xfrm>
        </p:spPr>
        <p:txBody>
          <a:bodyPr>
            <a:noAutofit/>
          </a:bodyPr>
          <a:lstStyle/>
          <a:p>
            <a:r>
              <a:rPr lang="tr-TR" sz="1600" dirty="0" smtClean="0"/>
              <a:t>SI İstanbul Kulübü Başkanı F.Bahar Birinci 22-24 Eylül 2017 tarihleri arasında  </a:t>
            </a:r>
            <a:r>
              <a:rPr lang="tr-TR" sz="1600" dirty="0" err="1" smtClean="0"/>
              <a:t>USDF</a:t>
            </a:r>
            <a:r>
              <a:rPr lang="tr-TR" sz="1600" dirty="0" smtClean="0"/>
              <a:t> Çeşme toplantısına katıldı. </a:t>
            </a:r>
          </a:p>
          <a:p>
            <a:pPr>
              <a:buNone/>
            </a:pPr>
            <a:endParaRPr lang="tr-TR" sz="1400" dirty="0" smtClean="0"/>
          </a:p>
          <a:p>
            <a:pPr>
              <a:buNone/>
            </a:pPr>
            <a:r>
              <a:rPr lang="tr-TR" sz="1400" dirty="0" smtClean="0"/>
              <a:t>      </a:t>
            </a:r>
            <a:br>
              <a:rPr lang="tr-TR" sz="1400" dirty="0" smtClean="0"/>
            </a:br>
            <a:endParaRPr lang="tr-TR" sz="1400" dirty="0"/>
          </a:p>
        </p:txBody>
      </p:sp>
      <p:sp>
        <p:nvSpPr>
          <p:cNvPr id="5" name="4 Dikdörtgen"/>
          <p:cNvSpPr/>
          <p:nvPr/>
        </p:nvSpPr>
        <p:spPr>
          <a:xfrm>
            <a:off x="2286000" y="2828836"/>
            <a:ext cx="4572000" cy="1200329"/>
          </a:xfrm>
          <a:prstGeom prst="rect">
            <a:avLst/>
          </a:prstGeom>
        </p:spPr>
        <p:txBody>
          <a:bodyPr>
            <a:spAutoFit/>
          </a:bodyPr>
          <a:lstStyle/>
          <a:p>
            <a:r>
              <a:rPr lang="tr-TR" dirty="0" smtClean="0"/>
              <a:t/>
            </a:r>
            <a:br>
              <a:rPr lang="tr-TR" dirty="0" smtClean="0"/>
            </a:br>
            <a:endParaRPr lang="tr-TR" dirty="0" smtClean="0"/>
          </a:p>
          <a:p>
            <a:r>
              <a:rPr lang="tr-TR" dirty="0" smtClean="0"/>
              <a:t/>
            </a:r>
            <a:br>
              <a:rPr lang="tr-TR" dirty="0" smtClean="0"/>
            </a:br>
            <a:endParaRPr lang="tr-TR" dirty="0"/>
          </a:p>
        </p:txBody>
      </p:sp>
      <p:pic>
        <p:nvPicPr>
          <p:cNvPr id="1026" name="Picture 2" descr="http://www.skalturkey.com/images/slider/skalturkeyusdfizmirrevize.jpg"/>
          <p:cNvPicPr>
            <a:picLocks noChangeAspect="1" noChangeArrowheads="1"/>
          </p:cNvPicPr>
          <p:nvPr/>
        </p:nvPicPr>
        <p:blipFill>
          <a:blip r:embed="rId2"/>
          <a:srcRect/>
          <a:stretch>
            <a:fillRect/>
          </a:stretch>
        </p:blipFill>
        <p:spPr bwMode="auto">
          <a:xfrm>
            <a:off x="428596" y="2143116"/>
            <a:ext cx="8382735" cy="3382876"/>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857232"/>
            <a:ext cx="8229600" cy="285752"/>
          </a:xfrm>
        </p:spPr>
        <p:txBody>
          <a:bodyPr>
            <a:normAutofit fontScale="90000"/>
          </a:bodyPr>
          <a:lstStyle/>
          <a:p>
            <a:r>
              <a:rPr lang="tr-TR" sz="1800" b="1" dirty="0" smtClean="0"/>
              <a:t>27/09/2017 </a:t>
            </a:r>
            <a:r>
              <a:rPr lang="tr-TR" sz="1800" b="1" dirty="0" err="1" smtClean="0"/>
              <a:t>MOEVENPICK</a:t>
            </a:r>
            <a:r>
              <a:rPr lang="tr-TR" sz="1800" b="1" dirty="0" smtClean="0"/>
              <a:t> HOTEL İSTANBUL GOLDEN </a:t>
            </a:r>
            <a:r>
              <a:rPr lang="tr-TR" sz="1800" b="1" dirty="0" err="1" smtClean="0"/>
              <a:t>HORN</a:t>
            </a:r>
            <a:r>
              <a:rPr lang="tr-TR" sz="1800" b="1" dirty="0" smtClean="0"/>
              <a:t> YAZA VEDA PARTİSİ</a:t>
            </a:r>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000108"/>
            <a:ext cx="8229600" cy="1500198"/>
          </a:xfrm>
        </p:spPr>
        <p:txBody>
          <a:bodyPr>
            <a:noAutofit/>
          </a:bodyPr>
          <a:lstStyle/>
          <a:p>
            <a:r>
              <a:rPr lang="tr-TR" sz="1600" dirty="0" smtClean="0"/>
              <a:t>Skal International İstanbul Kulübü tarafından düzenlenen Dünya Turizm Günü ve Yaza Veda Partisi 27 Eylül 2016, Çarşamba akşamı </a:t>
            </a:r>
            <a:r>
              <a:rPr lang="tr-TR" sz="1600" dirty="0" err="1" smtClean="0"/>
              <a:t>Mövenpick</a:t>
            </a:r>
            <a:r>
              <a:rPr lang="tr-TR" sz="1600" dirty="0" smtClean="0"/>
              <a:t> Hotel İstanbul Golden </a:t>
            </a:r>
            <a:r>
              <a:rPr lang="tr-TR" sz="1600" dirty="0" err="1" smtClean="0"/>
              <a:t>Horn</a:t>
            </a:r>
            <a:r>
              <a:rPr lang="tr-TR" sz="1600" dirty="0" smtClean="0"/>
              <a:t> Hotel Genel Müdür’ü Ahmet </a:t>
            </a:r>
            <a:r>
              <a:rPr lang="tr-TR" sz="1600" dirty="0" err="1" smtClean="0"/>
              <a:t>Arslan’ın</a:t>
            </a:r>
            <a:r>
              <a:rPr lang="tr-TR" sz="1600" dirty="0" smtClean="0"/>
              <a:t> </a:t>
            </a:r>
            <a:r>
              <a:rPr lang="tr-TR" sz="1600" dirty="0" err="1" smtClean="0"/>
              <a:t>evsahipliğinde</a:t>
            </a:r>
            <a:r>
              <a:rPr lang="tr-TR" sz="1600" dirty="0" smtClean="0"/>
              <a:t>  üyelerin ve eşlerinin katılımıyla gerçekleşti. </a:t>
            </a:r>
          </a:p>
          <a:p>
            <a:pPr>
              <a:buNone/>
            </a:pPr>
            <a:endParaRPr lang="tr-TR" sz="1400" dirty="0" smtClean="0"/>
          </a:p>
          <a:p>
            <a:pPr>
              <a:buNone/>
            </a:pPr>
            <a:r>
              <a:rPr lang="tr-TR" sz="1400" dirty="0" smtClean="0"/>
              <a:t>      </a:t>
            </a:r>
            <a:br>
              <a:rPr lang="tr-TR" sz="1400" dirty="0" smtClean="0"/>
            </a:br>
            <a:endParaRPr lang="tr-TR" sz="1400" dirty="0"/>
          </a:p>
        </p:txBody>
      </p:sp>
      <p:sp>
        <p:nvSpPr>
          <p:cNvPr id="5" name="4 Dikdörtgen"/>
          <p:cNvSpPr/>
          <p:nvPr/>
        </p:nvSpPr>
        <p:spPr>
          <a:xfrm>
            <a:off x="2286000" y="2828836"/>
            <a:ext cx="4572000" cy="1200329"/>
          </a:xfrm>
          <a:prstGeom prst="rect">
            <a:avLst/>
          </a:prstGeom>
        </p:spPr>
        <p:txBody>
          <a:bodyPr>
            <a:spAutoFit/>
          </a:bodyPr>
          <a:lstStyle/>
          <a:p>
            <a:r>
              <a:rPr lang="tr-TR" dirty="0" smtClean="0"/>
              <a:t/>
            </a:r>
            <a:br>
              <a:rPr lang="tr-TR" dirty="0" smtClean="0"/>
            </a:br>
            <a:endParaRPr lang="tr-TR" dirty="0" smtClean="0"/>
          </a:p>
          <a:p>
            <a:r>
              <a:rPr lang="tr-TR" dirty="0" smtClean="0"/>
              <a:t/>
            </a:r>
            <a:br>
              <a:rPr lang="tr-TR" dirty="0" smtClean="0"/>
            </a:br>
            <a:endParaRPr lang="tr-TR" dirty="0"/>
          </a:p>
        </p:txBody>
      </p:sp>
      <p:pic>
        <p:nvPicPr>
          <p:cNvPr id="4" name="Picture 2" descr="C:\Users\GÜLİZ\AppData\Local\Microsoft\Windows\Temporary Internet Files\Content.Outlook\8AAASM9B\Görsel-1.JPG"/>
          <p:cNvPicPr>
            <a:picLocks noChangeAspect="1" noChangeArrowheads="1"/>
          </p:cNvPicPr>
          <p:nvPr/>
        </p:nvPicPr>
        <p:blipFill>
          <a:blip r:embed="rId2" cstate="print"/>
          <a:srcRect/>
          <a:stretch>
            <a:fillRect/>
          </a:stretch>
        </p:blipFill>
        <p:spPr bwMode="auto">
          <a:xfrm>
            <a:off x="4500562" y="2428868"/>
            <a:ext cx="4320000" cy="3240000"/>
          </a:xfrm>
          <a:prstGeom prst="rect">
            <a:avLst/>
          </a:prstGeom>
          <a:noFill/>
        </p:spPr>
      </p:pic>
      <p:pic>
        <p:nvPicPr>
          <p:cNvPr id="1028" name="Picture 4"/>
          <p:cNvPicPr>
            <a:picLocks noChangeAspect="1" noChangeArrowheads="1"/>
          </p:cNvPicPr>
          <p:nvPr/>
        </p:nvPicPr>
        <p:blipFill>
          <a:blip r:embed="rId3" cstate="print"/>
          <a:srcRect/>
          <a:stretch>
            <a:fillRect/>
          </a:stretch>
        </p:blipFill>
        <p:spPr bwMode="auto">
          <a:xfrm>
            <a:off x="357158" y="2428868"/>
            <a:ext cx="3830255" cy="324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80728"/>
            <a:ext cx="8229600" cy="436910"/>
          </a:xfrm>
        </p:spPr>
        <p:txBody>
          <a:bodyPr>
            <a:normAutofit fontScale="90000"/>
          </a:bodyPr>
          <a:lstStyle/>
          <a:p>
            <a:r>
              <a:rPr lang="tr-TR" sz="2000" b="1" dirty="0" smtClean="0"/>
              <a:t>      </a:t>
            </a:r>
            <a:r>
              <a:rPr lang="tr-TR" sz="1800" b="1" dirty="0" smtClean="0"/>
              <a:t>04-06.03.2016 </a:t>
            </a:r>
            <a:r>
              <a:rPr lang="tr-TR" sz="1800" b="1" dirty="0" err="1" smtClean="0"/>
              <a:t>USDF</a:t>
            </a:r>
            <a:r>
              <a:rPr lang="tr-TR" sz="1800" b="1" dirty="0" smtClean="0"/>
              <a:t> GENEL KURUL ESKİŞEHİR TOPLANTISI VE ZİNCİR DEĞİŞİM TÖRENİ</a:t>
            </a:r>
            <a:r>
              <a:rPr lang="tr-TR" sz="1800" dirty="0" smtClean="0"/>
              <a:t/>
            </a:r>
            <a:br>
              <a:rPr lang="tr-TR" sz="1800" dirty="0" smtClean="0"/>
            </a:br>
            <a:endParaRPr lang="tr-TR" sz="1800" dirty="0"/>
          </a:p>
        </p:txBody>
      </p:sp>
      <p:sp>
        <p:nvSpPr>
          <p:cNvPr id="3" name="2 İçerik Yer Tutucusu"/>
          <p:cNvSpPr>
            <a:spLocks noGrp="1"/>
          </p:cNvSpPr>
          <p:nvPr>
            <p:ph idx="1"/>
          </p:nvPr>
        </p:nvSpPr>
        <p:spPr>
          <a:xfrm>
            <a:off x="395536" y="1484785"/>
            <a:ext cx="8229600" cy="1086959"/>
          </a:xfrm>
        </p:spPr>
        <p:txBody>
          <a:bodyPr>
            <a:normAutofit fontScale="25000" lnSpcReduction="20000"/>
          </a:bodyPr>
          <a:lstStyle/>
          <a:p>
            <a:r>
              <a:rPr lang="tr-TR" sz="6400" dirty="0" smtClean="0"/>
              <a:t>SI Istanbul Kulübü başkanı Bahar </a:t>
            </a:r>
            <a:r>
              <a:rPr lang="tr-TR" sz="6400" dirty="0" err="1" smtClean="0"/>
              <a:t>Birinci’nin</a:t>
            </a:r>
            <a:r>
              <a:rPr lang="tr-TR" sz="6400" dirty="0" smtClean="0"/>
              <a:t> de katıldığı </a:t>
            </a:r>
            <a:r>
              <a:rPr lang="tr-TR" sz="6400" dirty="0" err="1" smtClean="0"/>
              <a:t>USDF</a:t>
            </a:r>
            <a:r>
              <a:rPr lang="tr-TR" sz="6400" dirty="0" smtClean="0"/>
              <a:t> Genel Kurulu Eskişehir Anemon otelde yapıldı.</a:t>
            </a:r>
          </a:p>
          <a:p>
            <a:r>
              <a:rPr lang="tr-TR" sz="6400" dirty="0" smtClean="0"/>
              <a:t>Gala yemeğine SI kulüplerinin başkan ve üyeleri </a:t>
            </a:r>
            <a:r>
              <a:rPr lang="tr-TR" sz="6400" dirty="0" err="1" smtClean="0"/>
              <a:t>Young</a:t>
            </a:r>
            <a:r>
              <a:rPr lang="tr-TR" sz="6400" dirty="0" smtClean="0"/>
              <a:t> Skal üyeleri, protokol ve davetliler katıldı.Skal Istanbul Başkanı Bahar Birinci de törende hazır bulundu.</a:t>
            </a:r>
          </a:p>
          <a:p>
            <a:r>
              <a:rPr lang="tr-TR" sz="6400" dirty="0" err="1" smtClean="0"/>
              <a:t>USDF</a:t>
            </a:r>
            <a:r>
              <a:rPr lang="tr-TR" sz="6400" dirty="0" smtClean="0"/>
              <a:t> Başkanı Can </a:t>
            </a:r>
            <a:r>
              <a:rPr lang="tr-TR" sz="6400" dirty="0" err="1" smtClean="0"/>
              <a:t>Akşit</a:t>
            </a:r>
            <a:r>
              <a:rPr lang="tr-TR" sz="6400" dirty="0" smtClean="0"/>
              <a:t>, toplantının açılışında kısa bir konuşma yaparak Eski Başkan Gökçe Yüksek’ten aldığı zinciri yeni başkan Hüseyin Cahit </a:t>
            </a:r>
            <a:r>
              <a:rPr lang="tr-TR" sz="6400" dirty="0" err="1" smtClean="0"/>
              <a:t>Erbay’a</a:t>
            </a:r>
            <a:r>
              <a:rPr lang="tr-TR" sz="6400" dirty="0" smtClean="0"/>
              <a:t> taktı.</a:t>
            </a:r>
          </a:p>
          <a:p>
            <a:endParaRPr lang="tr-TR" sz="6400" dirty="0" smtClean="0"/>
          </a:p>
          <a:p>
            <a:endParaRPr lang="tr-TR" sz="6400" dirty="0" smtClean="0"/>
          </a:p>
          <a:p>
            <a:endParaRPr lang="tr-TR" sz="4000" dirty="0" smtClean="0"/>
          </a:p>
          <a:p>
            <a:endParaRPr lang="tr-TR" sz="4000" dirty="0" smtClean="0"/>
          </a:p>
          <a:p>
            <a:endParaRPr lang="tr-TR" sz="4000" dirty="0" smtClean="0"/>
          </a:p>
          <a:p>
            <a:endParaRPr lang="tr-TR" sz="4000" dirty="0" smtClean="0"/>
          </a:p>
          <a:p>
            <a:endParaRPr lang="tr-TR" sz="4000" dirty="0" smtClean="0"/>
          </a:p>
          <a:p>
            <a:pPr>
              <a:buNone/>
            </a:pPr>
            <a:r>
              <a:rPr lang="tr-TR" dirty="0" smtClean="0"/>
              <a:t/>
            </a:r>
            <a:br>
              <a:rPr lang="tr-TR" dirty="0" smtClean="0"/>
            </a:br>
            <a:endParaRPr lang="tr-TR" dirty="0"/>
          </a:p>
        </p:txBody>
      </p:sp>
      <p:pic>
        <p:nvPicPr>
          <p:cNvPr id="4" name="Picture 2" descr="C:\Users\GÜLİZ\Desktop\CEC__SAM6355.JPG"/>
          <p:cNvPicPr>
            <a:picLocks noChangeAspect="1" noChangeArrowheads="1"/>
          </p:cNvPicPr>
          <p:nvPr/>
        </p:nvPicPr>
        <p:blipFill>
          <a:blip r:embed="rId2"/>
          <a:srcRect/>
          <a:stretch>
            <a:fillRect/>
          </a:stretch>
        </p:blipFill>
        <p:spPr bwMode="auto">
          <a:xfrm>
            <a:off x="2071670" y="2928934"/>
            <a:ext cx="5286412" cy="3354392"/>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857232"/>
            <a:ext cx="8229600" cy="285752"/>
          </a:xfrm>
        </p:spPr>
        <p:txBody>
          <a:bodyPr>
            <a:normAutofit fontScale="90000"/>
          </a:bodyPr>
          <a:lstStyle/>
          <a:p>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000108"/>
            <a:ext cx="8229600" cy="1500198"/>
          </a:xfrm>
        </p:spPr>
        <p:txBody>
          <a:bodyPr>
            <a:noAutofit/>
          </a:bodyPr>
          <a:lstStyle/>
          <a:p>
            <a:pPr>
              <a:buNone/>
            </a:pPr>
            <a:endParaRPr lang="tr-TR" sz="1400" dirty="0" smtClean="0"/>
          </a:p>
          <a:p>
            <a:pPr>
              <a:buNone/>
            </a:pPr>
            <a:r>
              <a:rPr lang="tr-TR" sz="1400" dirty="0" smtClean="0"/>
              <a:t>      </a:t>
            </a:r>
            <a:br>
              <a:rPr lang="tr-TR" sz="1400" dirty="0" smtClean="0"/>
            </a:br>
            <a:endParaRPr lang="tr-TR" sz="1400" dirty="0"/>
          </a:p>
        </p:txBody>
      </p:sp>
      <p:sp>
        <p:nvSpPr>
          <p:cNvPr id="5" name="4 Dikdörtgen"/>
          <p:cNvSpPr/>
          <p:nvPr/>
        </p:nvSpPr>
        <p:spPr>
          <a:xfrm>
            <a:off x="2286000" y="2828836"/>
            <a:ext cx="4572000" cy="1200329"/>
          </a:xfrm>
          <a:prstGeom prst="rect">
            <a:avLst/>
          </a:prstGeom>
        </p:spPr>
        <p:txBody>
          <a:bodyPr>
            <a:spAutoFit/>
          </a:bodyPr>
          <a:lstStyle/>
          <a:p>
            <a:r>
              <a:rPr lang="tr-TR" dirty="0" smtClean="0"/>
              <a:t/>
            </a:r>
            <a:br>
              <a:rPr lang="tr-TR" dirty="0" smtClean="0"/>
            </a:br>
            <a:endParaRPr lang="tr-TR" dirty="0" smtClean="0"/>
          </a:p>
          <a:p>
            <a:r>
              <a:rPr lang="tr-TR" dirty="0" smtClean="0"/>
              <a:t/>
            </a:r>
            <a:br>
              <a:rPr lang="tr-TR" dirty="0" smtClean="0"/>
            </a:br>
            <a:endParaRPr lang="tr-TR" dirty="0"/>
          </a:p>
        </p:txBody>
      </p:sp>
      <p:pic>
        <p:nvPicPr>
          <p:cNvPr id="3074" name="Picture 2" descr="C:\Users\GÜLİZ\AppData\Local\Microsoft\Windows\Temporary Internet Files\Content.Outlook\8AAASM9B\Görsel-3.jpg"/>
          <p:cNvPicPr>
            <a:picLocks noChangeAspect="1" noChangeArrowheads="1"/>
          </p:cNvPicPr>
          <p:nvPr/>
        </p:nvPicPr>
        <p:blipFill>
          <a:blip r:embed="rId2" cstate="print"/>
          <a:srcRect/>
          <a:stretch>
            <a:fillRect/>
          </a:stretch>
        </p:blipFill>
        <p:spPr bwMode="auto">
          <a:xfrm>
            <a:off x="500034" y="928670"/>
            <a:ext cx="3840000" cy="2160000"/>
          </a:xfrm>
          <a:prstGeom prst="rect">
            <a:avLst/>
          </a:prstGeom>
          <a:noFill/>
        </p:spPr>
      </p:pic>
      <p:pic>
        <p:nvPicPr>
          <p:cNvPr id="3075" name="Picture 3" descr="C:\Users\GÜLİZ\AppData\Local\Microsoft\Windows\Temporary Internet Files\Content.Outlook\8AAASM9B\Görsel-4.jpg"/>
          <p:cNvPicPr>
            <a:picLocks noChangeAspect="1" noChangeArrowheads="1"/>
          </p:cNvPicPr>
          <p:nvPr/>
        </p:nvPicPr>
        <p:blipFill>
          <a:blip r:embed="rId3" cstate="print"/>
          <a:srcRect/>
          <a:stretch>
            <a:fillRect/>
          </a:stretch>
        </p:blipFill>
        <p:spPr bwMode="auto">
          <a:xfrm>
            <a:off x="4786314" y="928670"/>
            <a:ext cx="3840000" cy="2160000"/>
          </a:xfrm>
          <a:prstGeom prst="rect">
            <a:avLst/>
          </a:prstGeom>
          <a:noFill/>
        </p:spPr>
      </p:pic>
      <p:pic>
        <p:nvPicPr>
          <p:cNvPr id="3076" name="Picture 4" descr="C:\Users\GÜLİZ\AppData\Local\Microsoft\Windows\Temporary Internet Files\Content.Outlook\8AAASM9B\Görsel-5 (2).jpg"/>
          <p:cNvPicPr>
            <a:picLocks noChangeAspect="1" noChangeArrowheads="1"/>
          </p:cNvPicPr>
          <p:nvPr/>
        </p:nvPicPr>
        <p:blipFill>
          <a:blip r:embed="rId4" cstate="print"/>
          <a:srcRect/>
          <a:stretch>
            <a:fillRect/>
          </a:stretch>
        </p:blipFill>
        <p:spPr bwMode="auto">
          <a:xfrm>
            <a:off x="500034" y="3714752"/>
            <a:ext cx="3840000" cy="2160000"/>
          </a:xfrm>
          <a:prstGeom prst="rect">
            <a:avLst/>
          </a:prstGeom>
          <a:noFill/>
        </p:spPr>
      </p:pic>
      <p:pic>
        <p:nvPicPr>
          <p:cNvPr id="3077" name="Picture 5" descr="C:\Users\GÜLİZ\AppData\Local\Microsoft\Windows\Temporary Internet Files\Content.Outlook\8AAASM9B\Görsel-6.jpg"/>
          <p:cNvPicPr>
            <a:picLocks noChangeAspect="1" noChangeArrowheads="1"/>
          </p:cNvPicPr>
          <p:nvPr/>
        </p:nvPicPr>
        <p:blipFill>
          <a:blip r:embed="rId5" cstate="print"/>
          <a:srcRect/>
          <a:stretch>
            <a:fillRect/>
          </a:stretch>
        </p:blipFill>
        <p:spPr bwMode="auto">
          <a:xfrm>
            <a:off x="4786314" y="3714752"/>
            <a:ext cx="3840000" cy="2160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20" y="285728"/>
            <a:ext cx="8229600" cy="1143000"/>
          </a:xfrm>
        </p:spPr>
        <p:txBody>
          <a:bodyPr>
            <a:normAutofit/>
          </a:bodyPr>
          <a:lstStyle/>
          <a:p>
            <a:r>
              <a:rPr lang="tr-TR" sz="1400" b="1" dirty="0" smtClean="0"/>
              <a:t>16.10 – 20.10.2016 SKAL </a:t>
            </a:r>
            <a:r>
              <a:rPr lang="tr-TR" sz="1400" b="1" dirty="0" err="1" smtClean="0"/>
              <a:t>INTERNATIONAL</a:t>
            </a:r>
            <a:r>
              <a:rPr lang="tr-TR" sz="1400" b="1" dirty="0" smtClean="0"/>
              <a:t> </a:t>
            </a:r>
            <a:r>
              <a:rPr lang="tr-TR" sz="1400" b="1" dirty="0" err="1" smtClean="0"/>
              <a:t>HAYDARABAD</a:t>
            </a:r>
            <a:r>
              <a:rPr lang="tr-TR" sz="1400" b="1" dirty="0" smtClean="0"/>
              <a:t> DÜNYA KONGRESİ</a:t>
            </a:r>
            <a:endParaRPr lang="tr-TR" sz="1400" dirty="0"/>
          </a:p>
        </p:txBody>
      </p:sp>
      <p:sp>
        <p:nvSpPr>
          <p:cNvPr id="3" name="2 İçerik Yer Tutucusu"/>
          <p:cNvSpPr>
            <a:spLocks noGrp="1"/>
          </p:cNvSpPr>
          <p:nvPr>
            <p:ph idx="1"/>
          </p:nvPr>
        </p:nvSpPr>
        <p:spPr>
          <a:xfrm>
            <a:off x="457200" y="1600201"/>
            <a:ext cx="8229600" cy="971544"/>
          </a:xfrm>
        </p:spPr>
        <p:txBody>
          <a:bodyPr>
            <a:normAutofit/>
          </a:bodyPr>
          <a:lstStyle/>
          <a:p>
            <a:r>
              <a:rPr lang="tr-TR" sz="1600" dirty="0" smtClean="0"/>
              <a:t>Skal İstanbul Kulübümüz Başkanı Bahar Birinci ve As Başkanı Ata Eremsoy; diğer Skal Türkiye delegeleri ile birlikte Kulübümüzü ve </a:t>
            </a:r>
            <a:r>
              <a:rPr lang="tr-TR" sz="1600" dirty="0" err="1" smtClean="0"/>
              <a:t>ulkemizi</a:t>
            </a:r>
            <a:r>
              <a:rPr lang="tr-TR" sz="1600" dirty="0" smtClean="0"/>
              <a:t> </a:t>
            </a:r>
            <a:r>
              <a:rPr lang="tr-TR" sz="1600" dirty="0" err="1" smtClean="0"/>
              <a:t>Haydarabad'daki</a:t>
            </a:r>
            <a:r>
              <a:rPr lang="tr-TR" sz="1600" dirty="0" smtClean="0"/>
              <a:t> Skal International </a:t>
            </a:r>
            <a:r>
              <a:rPr lang="tr-TR" sz="1600" dirty="0" err="1" smtClean="0"/>
              <a:t>Annual</a:t>
            </a:r>
            <a:r>
              <a:rPr lang="tr-TR" sz="1600" dirty="0" smtClean="0"/>
              <a:t> </a:t>
            </a:r>
            <a:r>
              <a:rPr lang="tr-TR" sz="1600" dirty="0" err="1" smtClean="0"/>
              <a:t>Assembly'de</a:t>
            </a:r>
            <a:r>
              <a:rPr lang="tr-TR" sz="1600" dirty="0" smtClean="0"/>
              <a:t> temsil ettiler. </a:t>
            </a:r>
            <a:endParaRPr lang="tr-TR" sz="1600" dirty="0"/>
          </a:p>
        </p:txBody>
      </p:sp>
      <p:pic>
        <p:nvPicPr>
          <p:cNvPr id="1026" name="Picture 2" descr="C:\Users\GÜLİZ\AppData\Local\Microsoft\Windows\Temporary Internet Files\Content.Outlook\8AAASM9B\IMG_6391.JPG"/>
          <p:cNvPicPr>
            <a:picLocks noChangeAspect="1" noChangeArrowheads="1"/>
          </p:cNvPicPr>
          <p:nvPr/>
        </p:nvPicPr>
        <p:blipFill>
          <a:blip r:embed="rId2" cstate="print"/>
          <a:srcRect/>
          <a:stretch>
            <a:fillRect/>
          </a:stretch>
        </p:blipFill>
        <p:spPr bwMode="auto">
          <a:xfrm>
            <a:off x="785786" y="2857496"/>
            <a:ext cx="2295000" cy="3060000"/>
          </a:xfrm>
          <a:prstGeom prst="rect">
            <a:avLst/>
          </a:prstGeom>
          <a:noFill/>
        </p:spPr>
      </p:pic>
      <p:pic>
        <p:nvPicPr>
          <p:cNvPr id="1027" name="Picture 3" descr="C:\Users\GÜLİZ\AppData\Local\Microsoft\Windows\Temporary Internet Files\Content.Outlook\8AAASM9B\IMG_6418.JPG"/>
          <p:cNvPicPr>
            <a:picLocks noChangeAspect="1" noChangeArrowheads="1"/>
          </p:cNvPicPr>
          <p:nvPr/>
        </p:nvPicPr>
        <p:blipFill>
          <a:blip r:embed="rId3" cstate="print"/>
          <a:srcRect/>
          <a:stretch>
            <a:fillRect/>
          </a:stretch>
        </p:blipFill>
        <p:spPr bwMode="auto">
          <a:xfrm>
            <a:off x="4357686" y="2928934"/>
            <a:ext cx="4080000" cy="30600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2050" name="Picture 2" descr="C:\Users\GÜLİZ\AppData\Local\Microsoft\Windows\Temporary Internet Files\Content.Outlook\8AAASM9B\IMG_6414.JPG"/>
          <p:cNvPicPr>
            <a:picLocks noGrp="1" noChangeAspect="1" noChangeArrowheads="1"/>
          </p:cNvPicPr>
          <p:nvPr>
            <p:ph idx="1"/>
          </p:nvPr>
        </p:nvPicPr>
        <p:blipFill>
          <a:blip r:embed="rId2" cstate="print"/>
          <a:srcRect/>
          <a:stretch>
            <a:fillRect/>
          </a:stretch>
        </p:blipFill>
        <p:spPr bwMode="auto">
          <a:xfrm>
            <a:off x="285720" y="2000240"/>
            <a:ext cx="4073211" cy="3060000"/>
          </a:xfrm>
          <a:prstGeom prst="rect">
            <a:avLst/>
          </a:prstGeom>
          <a:noFill/>
        </p:spPr>
      </p:pic>
      <p:pic>
        <p:nvPicPr>
          <p:cNvPr id="2051" name="Picture 3" descr="C:\Users\GÜLİZ\AppData\Local\Microsoft\Windows\Temporary Internet Files\Content.Outlook\8AAASM9B\IMG_6423.JPG"/>
          <p:cNvPicPr>
            <a:picLocks noChangeAspect="1" noChangeArrowheads="1"/>
          </p:cNvPicPr>
          <p:nvPr/>
        </p:nvPicPr>
        <p:blipFill>
          <a:blip r:embed="rId3" cstate="print"/>
          <a:srcRect/>
          <a:stretch>
            <a:fillRect/>
          </a:stretch>
        </p:blipFill>
        <p:spPr bwMode="auto">
          <a:xfrm>
            <a:off x="4714876" y="2000240"/>
            <a:ext cx="4080000" cy="30600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1600" b="1" dirty="0" smtClean="0"/>
              <a:t>23/10/2017 </a:t>
            </a:r>
            <a:r>
              <a:rPr lang="tr-TR" sz="1600" b="1" dirty="0" err="1" smtClean="0"/>
              <a:t>MOEVENPICK</a:t>
            </a:r>
            <a:r>
              <a:rPr lang="tr-TR" sz="1600" b="1" dirty="0" smtClean="0"/>
              <a:t> HOTEL İSTANBUL EKİM ÖĞLE YEMEĞİ</a:t>
            </a:r>
            <a:endParaRPr lang="tr-TR" sz="1600" dirty="0"/>
          </a:p>
        </p:txBody>
      </p:sp>
      <p:sp>
        <p:nvSpPr>
          <p:cNvPr id="3" name="2 İçerik Yer Tutucusu"/>
          <p:cNvSpPr>
            <a:spLocks noGrp="1"/>
          </p:cNvSpPr>
          <p:nvPr>
            <p:ph idx="1"/>
          </p:nvPr>
        </p:nvSpPr>
        <p:spPr/>
        <p:txBody>
          <a:bodyPr>
            <a:normAutofit fontScale="32500" lnSpcReduction="20000"/>
          </a:bodyPr>
          <a:lstStyle/>
          <a:p>
            <a:r>
              <a:rPr lang="tr-TR" sz="4900" dirty="0" smtClean="0"/>
              <a:t>Skal International İstanbul Kulübü tarafından her ay geleneksel olarak düzenlenen öğle yemeği 23 Ekim Pazartesi günü üyelerin katılımıyla </a:t>
            </a:r>
            <a:r>
              <a:rPr lang="tr-TR" sz="4900" dirty="0" err="1" smtClean="0"/>
              <a:t>Mövenpick</a:t>
            </a:r>
            <a:r>
              <a:rPr lang="tr-TR" sz="4900" dirty="0" smtClean="0"/>
              <a:t> Hotel </a:t>
            </a:r>
            <a:r>
              <a:rPr lang="tr-TR" sz="4900" dirty="0" err="1" smtClean="0"/>
              <a:t>Istanbul’da</a:t>
            </a:r>
            <a:r>
              <a:rPr lang="tr-TR" sz="4900" dirty="0" smtClean="0"/>
              <a:t> gerçekleşti.</a:t>
            </a:r>
          </a:p>
          <a:p>
            <a:r>
              <a:rPr lang="tr-TR" sz="4900" dirty="0" smtClean="0"/>
              <a:t>Skal </a:t>
            </a:r>
            <a:r>
              <a:rPr lang="tr-TR" sz="4900" dirty="0" err="1" smtClean="0"/>
              <a:t>Internatonal</a:t>
            </a:r>
            <a:r>
              <a:rPr lang="tr-TR" sz="4900" dirty="0" smtClean="0"/>
              <a:t> İstanbul Kulübü üyeleri, Skal International İstanbul Kulübü Başkanı Bahar Birinci, Ayşe Önen, Elif Balcı Fisunoğlu, Selma Tatar katılımı ile düzenlenen Ekim ayı öğle yemeği </a:t>
            </a:r>
            <a:r>
              <a:rPr lang="tr-TR" sz="4900" dirty="0" err="1" smtClean="0"/>
              <a:t>Mövenpick</a:t>
            </a:r>
            <a:r>
              <a:rPr lang="tr-TR" sz="4900" dirty="0" smtClean="0"/>
              <a:t> Hotel Istanbul Genel Müdürü Bozkurt Atabek’in ev sahipliğinde yapıldı.</a:t>
            </a:r>
          </a:p>
          <a:p>
            <a:r>
              <a:rPr lang="tr-TR" sz="4900" dirty="0" smtClean="0"/>
              <a:t>Skal International İstanbul Yönetim Kurulu Başkanı Bahar </a:t>
            </a:r>
            <a:r>
              <a:rPr lang="tr-TR" sz="4900" dirty="0" err="1" smtClean="0"/>
              <a:t>Birinci’nin</a:t>
            </a:r>
            <a:r>
              <a:rPr lang="tr-TR" sz="4900" dirty="0" smtClean="0"/>
              <a:t> konuşmasıyla başlayan öğle yemeği, yönetim kurulu ve üyelerin geleneksel Skal </a:t>
            </a:r>
            <a:r>
              <a:rPr lang="tr-TR" sz="4900" dirty="0" err="1" smtClean="0"/>
              <a:t>toast’uyla</a:t>
            </a:r>
            <a:r>
              <a:rPr lang="tr-TR" sz="4900" dirty="0" smtClean="0"/>
              <a:t> devam etti.</a:t>
            </a:r>
          </a:p>
          <a:p>
            <a:r>
              <a:rPr lang="tr-TR" sz="4900" dirty="0" smtClean="0"/>
              <a:t>Bahar Birinci konuşmasında: Bu sene 20.’si düzenlenecek 2017 </a:t>
            </a:r>
            <a:r>
              <a:rPr lang="tr-TR" sz="4900" dirty="0" err="1" smtClean="0"/>
              <a:t>Skalite</a:t>
            </a:r>
            <a:r>
              <a:rPr lang="tr-TR" sz="4900" dirty="0" smtClean="0"/>
              <a:t> törenini, 27 Kasım 2017 Pazartesi akşamı </a:t>
            </a:r>
            <a:r>
              <a:rPr lang="tr-TR" sz="4900" dirty="0" err="1" smtClean="0"/>
              <a:t>Wyndham</a:t>
            </a:r>
            <a:r>
              <a:rPr lang="tr-TR" sz="4900" dirty="0" smtClean="0"/>
              <a:t> Grand İstanbul </a:t>
            </a:r>
            <a:r>
              <a:rPr lang="tr-TR" sz="4900" dirty="0" err="1" smtClean="0"/>
              <a:t>Hotel’de</a:t>
            </a:r>
            <a:r>
              <a:rPr lang="tr-TR" sz="4900" dirty="0" smtClean="0"/>
              <a:t> gerçekleşeceğini  ve bu seneki </a:t>
            </a:r>
            <a:r>
              <a:rPr lang="tr-TR" sz="4900" dirty="0" err="1" smtClean="0"/>
              <a:t>Skalite</a:t>
            </a:r>
            <a:r>
              <a:rPr lang="tr-TR" sz="4900" dirty="0" smtClean="0"/>
              <a:t> kriteri ‘</a:t>
            </a:r>
            <a:r>
              <a:rPr lang="tr-TR" sz="4900" dirty="0" err="1" smtClean="0"/>
              <a:t>Herşeye</a:t>
            </a:r>
            <a:r>
              <a:rPr lang="tr-TR" sz="4900" dirty="0" smtClean="0"/>
              <a:t> Rağmen’ olarak belirlendiğini belirtti.. Kriterlere uygun olan kurum ve kişiler kendilerini aday gösterebilecekleri gibi; üyelerimizden de bu kriterlere uygun aday belirlemelerini istedi.. İstanbul Skal Kulübü Yönetim Kurulu ve belirlenecek jüri tarafından gerçekleşen ön elemeden sonra, finale kalan adayların oylaması Skal üyeleri tarafından </a:t>
            </a:r>
            <a:r>
              <a:rPr lang="tr-TR" sz="4900" dirty="0" err="1" smtClean="0"/>
              <a:t>Skalite</a:t>
            </a:r>
            <a:r>
              <a:rPr lang="tr-TR" sz="4900" dirty="0" smtClean="0"/>
              <a:t> 2017 gecesinde canlı olarak yapılacak.” dedi.</a:t>
            </a:r>
          </a:p>
          <a:p>
            <a:r>
              <a:rPr lang="tr-TR" sz="4900" dirty="0" smtClean="0"/>
              <a:t>Bu ayki yemeğin konuşmacı konuğu “Profesyonel bankacılık kariyerinin çok ötesinde hayata geçirmiş olduğu sosyal sorumluluk projeleri ile tanıdığımız İbrahim </a:t>
            </a:r>
            <a:r>
              <a:rPr lang="tr-TR" sz="4900" dirty="0" err="1" smtClean="0"/>
              <a:t>Betil</a:t>
            </a:r>
            <a:r>
              <a:rPr lang="tr-TR" sz="4900" dirty="0" smtClean="0"/>
              <a:t> Sen De Gel Derneği’nin en son projeleri hakkında sunum yaptı.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357214"/>
            <a:ext cx="8229600" cy="45719"/>
          </a:xfrm>
        </p:spPr>
        <p:txBody>
          <a:bodyPr>
            <a:normAutofit fontScale="90000"/>
          </a:bodyPr>
          <a:lstStyle/>
          <a:p>
            <a:endParaRPr lang="tr-TR" dirty="0"/>
          </a:p>
        </p:txBody>
      </p:sp>
      <p:sp>
        <p:nvSpPr>
          <p:cNvPr id="3" name="2 İçerik Yer Tutucusu"/>
          <p:cNvSpPr>
            <a:spLocks noGrp="1"/>
          </p:cNvSpPr>
          <p:nvPr>
            <p:ph idx="1"/>
          </p:nvPr>
        </p:nvSpPr>
        <p:spPr>
          <a:xfrm flipV="1">
            <a:off x="457200" y="-571527"/>
            <a:ext cx="8229600" cy="214314"/>
          </a:xfrm>
        </p:spPr>
        <p:txBody>
          <a:bodyPr>
            <a:normAutofit fontScale="32500" lnSpcReduction="20000"/>
          </a:bodyPr>
          <a:lstStyle/>
          <a:p>
            <a:endParaRPr lang="tr-TR" dirty="0"/>
          </a:p>
        </p:txBody>
      </p:sp>
      <p:pic>
        <p:nvPicPr>
          <p:cNvPr id="4" name="Picture 3" descr="C:\Users\GÜLİZ\AppData\Local\Microsoft\Windows\Temporary Internet Files\Content.Outlook\8AAASM9B\20171023_122110 (2).jpg"/>
          <p:cNvPicPr>
            <a:picLocks noChangeAspect="1" noChangeArrowheads="1"/>
          </p:cNvPicPr>
          <p:nvPr/>
        </p:nvPicPr>
        <p:blipFill>
          <a:blip r:embed="rId2" cstate="print"/>
          <a:srcRect/>
          <a:stretch>
            <a:fillRect/>
          </a:stretch>
        </p:blipFill>
        <p:spPr bwMode="auto">
          <a:xfrm>
            <a:off x="357158" y="928670"/>
            <a:ext cx="4032000" cy="2268000"/>
          </a:xfrm>
          <a:prstGeom prst="rect">
            <a:avLst/>
          </a:prstGeom>
          <a:noFill/>
        </p:spPr>
      </p:pic>
      <p:pic>
        <p:nvPicPr>
          <p:cNvPr id="1026" name="Picture 2" descr="C:\Users\GÜLİZ\AppData\Local\Microsoft\Windows\Temporary Internet Files\Content.Outlook\8AAASM9B\20171023_123316(0).jpg"/>
          <p:cNvPicPr>
            <a:picLocks noChangeAspect="1" noChangeArrowheads="1"/>
          </p:cNvPicPr>
          <p:nvPr/>
        </p:nvPicPr>
        <p:blipFill>
          <a:blip r:embed="rId3" cstate="print"/>
          <a:srcRect/>
          <a:stretch>
            <a:fillRect/>
          </a:stretch>
        </p:blipFill>
        <p:spPr bwMode="auto">
          <a:xfrm>
            <a:off x="4714876" y="1000108"/>
            <a:ext cx="4032000" cy="2268000"/>
          </a:xfrm>
          <a:prstGeom prst="rect">
            <a:avLst/>
          </a:prstGeom>
          <a:noFill/>
        </p:spPr>
      </p:pic>
      <p:pic>
        <p:nvPicPr>
          <p:cNvPr id="1027" name="Picture 3" descr="C:\Users\GÜLİZ\AppData\Local\Microsoft\Windows\Temporary Internet Files\Content.Outlook\8AAASM9B\20171023_123121 (2).jpg"/>
          <p:cNvPicPr>
            <a:picLocks noChangeAspect="1" noChangeArrowheads="1"/>
          </p:cNvPicPr>
          <p:nvPr/>
        </p:nvPicPr>
        <p:blipFill>
          <a:blip r:embed="rId4" cstate="print"/>
          <a:srcRect/>
          <a:stretch>
            <a:fillRect/>
          </a:stretch>
        </p:blipFill>
        <p:spPr bwMode="auto">
          <a:xfrm>
            <a:off x="357158" y="3643314"/>
            <a:ext cx="4032000" cy="2268000"/>
          </a:xfrm>
          <a:prstGeom prst="rect">
            <a:avLst/>
          </a:prstGeom>
          <a:noFill/>
        </p:spPr>
      </p:pic>
      <p:pic>
        <p:nvPicPr>
          <p:cNvPr id="1028" name="Picture 4" descr="C:\Users\GÜLİZ\AppData\Local\Microsoft\Windows\Temporary Internet Files\Content.Outlook\8AAASM9B\20171023_121518.jpg"/>
          <p:cNvPicPr>
            <a:picLocks noChangeAspect="1" noChangeArrowheads="1"/>
          </p:cNvPicPr>
          <p:nvPr/>
        </p:nvPicPr>
        <p:blipFill>
          <a:blip r:embed="rId5" cstate="print"/>
          <a:srcRect/>
          <a:stretch>
            <a:fillRect/>
          </a:stretch>
        </p:blipFill>
        <p:spPr bwMode="auto">
          <a:xfrm>
            <a:off x="4714876" y="3643314"/>
            <a:ext cx="4032000" cy="22680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928670"/>
            <a:ext cx="8229600" cy="285752"/>
          </a:xfrm>
        </p:spPr>
        <p:txBody>
          <a:bodyPr>
            <a:normAutofit fontScale="90000"/>
          </a:bodyPr>
          <a:lstStyle/>
          <a:p>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000108"/>
            <a:ext cx="8229600" cy="571504"/>
          </a:xfrm>
        </p:spPr>
        <p:txBody>
          <a:bodyPr>
            <a:noAutofit/>
          </a:bodyPr>
          <a:lstStyle/>
          <a:p>
            <a:r>
              <a:rPr lang="tr-TR" sz="1600" b="1" dirty="0" smtClean="0"/>
              <a:t>1-3 KASIM TARİHLERİ ARASINDA T.C. KÜLTÜR VE TURİZM BAKANLIĞININ </a:t>
            </a:r>
            <a:r>
              <a:rPr lang="tr-TR" sz="1600" b="1" dirty="0" err="1" smtClean="0"/>
              <a:t>III</a:t>
            </a:r>
            <a:r>
              <a:rPr lang="tr-TR" sz="1600" b="1" dirty="0" smtClean="0"/>
              <a:t>. TURİZM ŞURASI</a:t>
            </a:r>
            <a:endParaRPr lang="tr-TR" sz="1600" b="1" dirty="0"/>
          </a:p>
        </p:txBody>
      </p:sp>
      <p:sp>
        <p:nvSpPr>
          <p:cNvPr id="5" name="4 Dikdörtgen"/>
          <p:cNvSpPr/>
          <p:nvPr/>
        </p:nvSpPr>
        <p:spPr>
          <a:xfrm>
            <a:off x="2286000" y="2828836"/>
            <a:ext cx="4572000" cy="1200329"/>
          </a:xfrm>
          <a:prstGeom prst="rect">
            <a:avLst/>
          </a:prstGeom>
        </p:spPr>
        <p:txBody>
          <a:bodyPr>
            <a:spAutoFit/>
          </a:bodyPr>
          <a:lstStyle/>
          <a:p>
            <a:r>
              <a:rPr lang="tr-TR" dirty="0" smtClean="0"/>
              <a:t/>
            </a:r>
            <a:br>
              <a:rPr lang="tr-TR" dirty="0" smtClean="0"/>
            </a:br>
            <a:endParaRPr lang="tr-TR" dirty="0" smtClean="0"/>
          </a:p>
          <a:p>
            <a:r>
              <a:rPr lang="tr-TR" dirty="0" smtClean="0"/>
              <a:t/>
            </a:r>
            <a:br>
              <a:rPr lang="tr-TR" dirty="0" smtClean="0"/>
            </a:br>
            <a:endParaRPr lang="tr-TR" dirty="0"/>
          </a:p>
        </p:txBody>
      </p:sp>
      <p:sp>
        <p:nvSpPr>
          <p:cNvPr id="12" name="11 Dikdörtgen"/>
          <p:cNvSpPr/>
          <p:nvPr/>
        </p:nvSpPr>
        <p:spPr>
          <a:xfrm>
            <a:off x="500034" y="1500175"/>
            <a:ext cx="8215370" cy="830997"/>
          </a:xfrm>
          <a:prstGeom prst="rect">
            <a:avLst/>
          </a:prstGeom>
        </p:spPr>
        <p:txBody>
          <a:bodyPr wrap="square">
            <a:spAutoFit/>
          </a:bodyPr>
          <a:lstStyle/>
          <a:p>
            <a:r>
              <a:rPr lang="tr-TR" sz="1600" dirty="0" smtClean="0"/>
              <a:t>Skal İstanbul Kulübü Başkanı ve Emirates Havayolu Genel Müdürü Bahar Birinci ;  1-3 Kasım tarihleri arasında T.C. Kültür ve Turizm Bakanlığının </a:t>
            </a:r>
            <a:r>
              <a:rPr lang="tr-TR" sz="1600" dirty="0" err="1" smtClean="0"/>
              <a:t>III</a:t>
            </a:r>
            <a:r>
              <a:rPr lang="tr-TR" sz="1600" dirty="0" smtClean="0"/>
              <a:t>. Turizm Şurasında ; Seyahat </a:t>
            </a:r>
            <a:r>
              <a:rPr lang="tr-TR" sz="1600" dirty="0" err="1" smtClean="0"/>
              <a:t>Acentacılığı</a:t>
            </a:r>
            <a:r>
              <a:rPr lang="tr-TR" sz="1600" dirty="0" smtClean="0"/>
              <a:t> ve Ulaştırma Komisyonunda görev yaptı.</a:t>
            </a:r>
            <a:endParaRPr lang="tr-TR" sz="1600" dirty="0"/>
          </a:p>
        </p:txBody>
      </p:sp>
      <p:pic>
        <p:nvPicPr>
          <p:cNvPr id="13" name="Picture 2" descr="C:\Users\GÜLİZ\AppData\Local\Microsoft\Windows\Temporary Internet Files\Content.Outlook\8AAASM9B\IMG_7068.JPG"/>
          <p:cNvPicPr>
            <a:picLocks noChangeAspect="1" noChangeArrowheads="1"/>
          </p:cNvPicPr>
          <p:nvPr/>
        </p:nvPicPr>
        <p:blipFill>
          <a:blip r:embed="rId2"/>
          <a:srcRect/>
          <a:stretch>
            <a:fillRect/>
          </a:stretch>
        </p:blipFill>
        <p:spPr bwMode="auto">
          <a:xfrm>
            <a:off x="428596" y="2786058"/>
            <a:ext cx="3655409" cy="3240000"/>
          </a:xfrm>
          <a:prstGeom prst="rect">
            <a:avLst/>
          </a:prstGeom>
          <a:noFill/>
        </p:spPr>
      </p:pic>
      <p:pic>
        <p:nvPicPr>
          <p:cNvPr id="14" name="Picture 3" descr="C:\Users\GÜLİZ\AppData\Local\Microsoft\Windows\Temporary Internet Files\Content.Outlook\8AAASM9B\IMG_7069.JPG"/>
          <p:cNvPicPr>
            <a:picLocks noChangeAspect="1" noChangeArrowheads="1"/>
          </p:cNvPicPr>
          <p:nvPr/>
        </p:nvPicPr>
        <p:blipFill>
          <a:blip r:embed="rId3"/>
          <a:srcRect/>
          <a:stretch>
            <a:fillRect/>
          </a:stretch>
        </p:blipFill>
        <p:spPr bwMode="auto">
          <a:xfrm>
            <a:off x="4429124" y="2786058"/>
            <a:ext cx="4320000" cy="3240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928670"/>
            <a:ext cx="8229600" cy="285752"/>
          </a:xfrm>
        </p:spPr>
        <p:txBody>
          <a:bodyPr>
            <a:normAutofit fontScale="90000"/>
          </a:bodyPr>
          <a:lstStyle/>
          <a:p>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000108"/>
            <a:ext cx="8229600" cy="571504"/>
          </a:xfrm>
        </p:spPr>
        <p:txBody>
          <a:bodyPr>
            <a:noAutofit/>
          </a:bodyPr>
          <a:lstStyle/>
          <a:p>
            <a:r>
              <a:rPr lang="tr-TR" sz="1600" b="1" dirty="0" smtClean="0"/>
              <a:t>17-19.11.2017 </a:t>
            </a:r>
            <a:r>
              <a:rPr lang="tr-TR" sz="1600" b="1" dirty="0" err="1" smtClean="0"/>
              <a:t>USDF</a:t>
            </a:r>
            <a:r>
              <a:rPr lang="tr-TR" sz="1600" b="1" dirty="0" smtClean="0"/>
              <a:t> ANTALYA TOPLANTISI </a:t>
            </a:r>
            <a:r>
              <a:rPr lang="tr-TR" sz="1600" dirty="0" smtClean="0"/>
              <a:t/>
            </a:r>
            <a:br>
              <a:rPr lang="tr-TR" sz="1600" dirty="0" smtClean="0"/>
            </a:br>
            <a:endParaRPr lang="tr-TR" sz="1600" b="1" dirty="0"/>
          </a:p>
        </p:txBody>
      </p:sp>
      <p:sp>
        <p:nvSpPr>
          <p:cNvPr id="5" name="4 Dikdörtgen"/>
          <p:cNvSpPr/>
          <p:nvPr/>
        </p:nvSpPr>
        <p:spPr>
          <a:xfrm>
            <a:off x="2286000" y="2828836"/>
            <a:ext cx="4572000" cy="1200329"/>
          </a:xfrm>
          <a:prstGeom prst="rect">
            <a:avLst/>
          </a:prstGeom>
        </p:spPr>
        <p:txBody>
          <a:bodyPr>
            <a:spAutoFit/>
          </a:bodyPr>
          <a:lstStyle/>
          <a:p>
            <a:r>
              <a:rPr lang="tr-TR" dirty="0" smtClean="0"/>
              <a:t/>
            </a:r>
            <a:br>
              <a:rPr lang="tr-TR" dirty="0" smtClean="0"/>
            </a:br>
            <a:endParaRPr lang="tr-TR" dirty="0" smtClean="0"/>
          </a:p>
          <a:p>
            <a:r>
              <a:rPr lang="tr-TR" dirty="0" smtClean="0"/>
              <a:t/>
            </a:r>
            <a:br>
              <a:rPr lang="tr-TR" dirty="0" smtClean="0"/>
            </a:br>
            <a:endParaRPr lang="tr-TR" dirty="0"/>
          </a:p>
        </p:txBody>
      </p:sp>
      <p:sp>
        <p:nvSpPr>
          <p:cNvPr id="12" name="11 Dikdörtgen"/>
          <p:cNvSpPr/>
          <p:nvPr/>
        </p:nvSpPr>
        <p:spPr>
          <a:xfrm>
            <a:off x="500034" y="1500175"/>
            <a:ext cx="8215370" cy="584775"/>
          </a:xfrm>
          <a:prstGeom prst="rect">
            <a:avLst/>
          </a:prstGeom>
        </p:spPr>
        <p:txBody>
          <a:bodyPr wrap="square">
            <a:spAutoFit/>
          </a:bodyPr>
          <a:lstStyle/>
          <a:p>
            <a:r>
              <a:rPr lang="tr-TR" sz="1600" dirty="0" smtClean="0"/>
              <a:t>SI İstanbul Kulübü Başkanı F.Bahar Birinci 17-19 Kasım2017 tarihleri arasında  </a:t>
            </a:r>
            <a:r>
              <a:rPr lang="tr-TR" sz="1600" dirty="0" err="1" smtClean="0"/>
              <a:t>USDF</a:t>
            </a:r>
            <a:r>
              <a:rPr lang="tr-TR" sz="1600" dirty="0" smtClean="0"/>
              <a:t> Antalya toplantısına katıldı. </a:t>
            </a:r>
          </a:p>
        </p:txBody>
      </p:sp>
      <p:sp>
        <p:nvSpPr>
          <p:cNvPr id="6" name="5 Dikdörtgen"/>
          <p:cNvSpPr/>
          <p:nvPr/>
        </p:nvSpPr>
        <p:spPr>
          <a:xfrm>
            <a:off x="2286000" y="3105835"/>
            <a:ext cx="4572000" cy="646331"/>
          </a:xfrm>
          <a:prstGeom prst="rect">
            <a:avLst/>
          </a:prstGeom>
        </p:spPr>
        <p:txBody>
          <a:bodyPr>
            <a:spAutoFit/>
          </a:bodyPr>
          <a:lstStyle/>
          <a:p>
            <a:r>
              <a:rPr lang="tr-TR" dirty="0" smtClean="0"/>
              <a:t/>
            </a:r>
            <a:br>
              <a:rPr lang="tr-TR" dirty="0" smtClean="0"/>
            </a:br>
            <a:endParaRPr lang="tr-TR" dirty="0"/>
          </a:p>
        </p:txBody>
      </p:sp>
      <p:sp>
        <p:nvSpPr>
          <p:cNvPr id="7" name="6 Dikdörtgen"/>
          <p:cNvSpPr/>
          <p:nvPr/>
        </p:nvSpPr>
        <p:spPr>
          <a:xfrm>
            <a:off x="2286000" y="3105835"/>
            <a:ext cx="4572000" cy="646331"/>
          </a:xfrm>
          <a:prstGeom prst="rect">
            <a:avLst/>
          </a:prstGeom>
        </p:spPr>
        <p:txBody>
          <a:bodyPr>
            <a:spAutoFit/>
          </a:bodyPr>
          <a:lstStyle/>
          <a:p>
            <a:r>
              <a:rPr lang="tr-TR" dirty="0" smtClean="0"/>
              <a:t/>
            </a:r>
            <a:br>
              <a:rPr lang="tr-TR" dirty="0" smtClean="0"/>
            </a:br>
            <a:endParaRPr lang="tr-TR" dirty="0"/>
          </a:p>
        </p:txBody>
      </p:sp>
      <p:pic>
        <p:nvPicPr>
          <p:cNvPr id="4" name="Picture 2" descr="C:\Users\GÜLİZ\AppData\Local\Microsoft\Windows\Temporary Internet Files\Content.Outlook\8AAASM9B\IMG_7522 (2).JPG"/>
          <p:cNvPicPr>
            <a:picLocks noChangeAspect="1" noChangeArrowheads="1"/>
          </p:cNvPicPr>
          <p:nvPr/>
        </p:nvPicPr>
        <p:blipFill>
          <a:blip r:embed="rId2" cstate="print"/>
          <a:srcRect/>
          <a:stretch>
            <a:fillRect/>
          </a:stretch>
        </p:blipFill>
        <p:spPr bwMode="auto">
          <a:xfrm>
            <a:off x="428596" y="2571744"/>
            <a:ext cx="4104000" cy="3078000"/>
          </a:xfrm>
          <a:prstGeom prst="rect">
            <a:avLst/>
          </a:prstGeom>
          <a:noFill/>
        </p:spPr>
      </p:pic>
      <p:pic>
        <p:nvPicPr>
          <p:cNvPr id="1027" name="Picture 3" descr="C:\Users\GÜLİZ\AppData\Local\Microsoft\Windows\Temporary Internet Files\Content.Outlook\8AAASM9B\IMG_7413 (2).JPG"/>
          <p:cNvPicPr>
            <a:picLocks noChangeAspect="1" noChangeArrowheads="1"/>
          </p:cNvPicPr>
          <p:nvPr/>
        </p:nvPicPr>
        <p:blipFill>
          <a:blip r:embed="rId3" cstate="print"/>
          <a:srcRect/>
          <a:stretch>
            <a:fillRect/>
          </a:stretch>
        </p:blipFill>
        <p:spPr bwMode="auto">
          <a:xfrm>
            <a:off x="4643438" y="2571744"/>
            <a:ext cx="4104000" cy="30780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928670"/>
            <a:ext cx="8229600" cy="285752"/>
          </a:xfrm>
        </p:spPr>
        <p:txBody>
          <a:bodyPr>
            <a:normAutofit fontScale="90000"/>
          </a:bodyPr>
          <a:lstStyle/>
          <a:p>
            <a:r>
              <a:rPr lang="tr-TR" sz="1800" dirty="0" smtClean="0"/>
              <a:t/>
            </a:r>
            <a:br>
              <a:rPr lang="tr-TR" sz="1800" dirty="0" smtClean="0"/>
            </a:br>
            <a:r>
              <a:rPr lang="tr-TR" sz="1800" dirty="0" smtClean="0"/>
              <a:t/>
            </a:r>
            <a:br>
              <a:rPr lang="tr-TR" sz="1800" dirty="0" smtClean="0"/>
            </a:br>
            <a:endParaRPr lang="tr-TR" sz="1800" dirty="0"/>
          </a:p>
        </p:txBody>
      </p:sp>
      <p:sp>
        <p:nvSpPr>
          <p:cNvPr id="3" name="2 İçerik Yer Tutucusu"/>
          <p:cNvSpPr>
            <a:spLocks noGrp="1"/>
          </p:cNvSpPr>
          <p:nvPr>
            <p:ph idx="1"/>
          </p:nvPr>
        </p:nvSpPr>
        <p:spPr>
          <a:xfrm>
            <a:off x="357158" y="1000108"/>
            <a:ext cx="8229600" cy="571504"/>
          </a:xfrm>
        </p:spPr>
        <p:txBody>
          <a:bodyPr>
            <a:noAutofit/>
          </a:bodyPr>
          <a:lstStyle/>
          <a:p>
            <a:r>
              <a:rPr lang="tr-TR" sz="1600" b="1" dirty="0" smtClean="0"/>
              <a:t>27.11.2017 20.</a:t>
            </a:r>
            <a:r>
              <a:rPr lang="tr-TR" sz="1600" b="1" dirty="0" err="1" smtClean="0"/>
              <a:t>SKALİTE</a:t>
            </a:r>
            <a:r>
              <a:rPr lang="tr-TR" sz="1600" b="1" dirty="0" smtClean="0"/>
              <a:t> ÖDÜL TÖRENİ GRAND </a:t>
            </a:r>
            <a:r>
              <a:rPr lang="tr-TR" sz="1600" b="1" dirty="0" err="1" smtClean="0"/>
              <a:t>WYNDHAM</a:t>
            </a:r>
            <a:r>
              <a:rPr lang="tr-TR" sz="1600" b="1" dirty="0" smtClean="0"/>
              <a:t> LEVENT İSTANBUL</a:t>
            </a:r>
            <a:endParaRPr lang="tr-TR" sz="1600" b="1" dirty="0"/>
          </a:p>
        </p:txBody>
      </p:sp>
      <p:sp>
        <p:nvSpPr>
          <p:cNvPr id="5" name="4 Dikdörtgen"/>
          <p:cNvSpPr/>
          <p:nvPr/>
        </p:nvSpPr>
        <p:spPr>
          <a:xfrm>
            <a:off x="2286000" y="2828836"/>
            <a:ext cx="4572000" cy="1200329"/>
          </a:xfrm>
          <a:prstGeom prst="rect">
            <a:avLst/>
          </a:prstGeom>
        </p:spPr>
        <p:txBody>
          <a:bodyPr>
            <a:spAutoFit/>
          </a:bodyPr>
          <a:lstStyle/>
          <a:p>
            <a:r>
              <a:rPr lang="tr-TR" dirty="0" smtClean="0"/>
              <a:t/>
            </a:r>
            <a:br>
              <a:rPr lang="tr-TR" dirty="0" smtClean="0"/>
            </a:br>
            <a:endParaRPr lang="tr-TR" dirty="0" smtClean="0"/>
          </a:p>
          <a:p>
            <a:r>
              <a:rPr lang="tr-TR" dirty="0" smtClean="0"/>
              <a:t/>
            </a:r>
            <a:br>
              <a:rPr lang="tr-TR" dirty="0" smtClean="0"/>
            </a:br>
            <a:endParaRPr lang="tr-TR" dirty="0"/>
          </a:p>
        </p:txBody>
      </p:sp>
      <p:sp>
        <p:nvSpPr>
          <p:cNvPr id="12" name="11 Dikdörtgen"/>
          <p:cNvSpPr/>
          <p:nvPr/>
        </p:nvSpPr>
        <p:spPr>
          <a:xfrm>
            <a:off x="500034" y="1500175"/>
            <a:ext cx="8215370" cy="4031873"/>
          </a:xfrm>
          <a:prstGeom prst="rect">
            <a:avLst/>
          </a:prstGeom>
        </p:spPr>
        <p:txBody>
          <a:bodyPr wrap="square">
            <a:spAutoFit/>
          </a:bodyPr>
          <a:lstStyle/>
          <a:p>
            <a:r>
              <a:rPr lang="tr-TR" sz="1600" dirty="0" smtClean="0"/>
              <a:t>Turizm sektörünün otel, acente, havayolu, kongre merkezi, vb. tüm dallarının profesyonellerini çatısı altında toplayan Skal International İstanbul Kulübü </a:t>
            </a:r>
            <a:r>
              <a:rPr lang="tr-TR" sz="1600" dirty="0" err="1" smtClean="0"/>
              <a:t>Skalite</a:t>
            </a:r>
            <a:r>
              <a:rPr lang="tr-TR" sz="1600" dirty="0" smtClean="0"/>
              <a:t> Ödülleri </a:t>
            </a:r>
            <a:r>
              <a:rPr lang="tr-TR" sz="1600" dirty="0" err="1" smtClean="0"/>
              <a:t>Wyndham</a:t>
            </a:r>
            <a:r>
              <a:rPr lang="tr-TR" sz="1600" dirty="0" smtClean="0"/>
              <a:t> Grand İstanbul Levent </a:t>
            </a:r>
            <a:r>
              <a:rPr lang="tr-TR" sz="1600" dirty="0" err="1" smtClean="0"/>
              <a:t>Hotel’de</a:t>
            </a:r>
            <a:r>
              <a:rPr lang="tr-TR" sz="1600" dirty="0" smtClean="0"/>
              <a:t> yapılan törenle sahiplerini buldu.</a:t>
            </a:r>
          </a:p>
          <a:p>
            <a:r>
              <a:rPr lang="tr-TR" sz="1600" dirty="0" smtClean="0"/>
              <a:t> </a:t>
            </a:r>
          </a:p>
          <a:p>
            <a:r>
              <a:rPr lang="tr-TR" sz="1600" dirty="0" smtClean="0"/>
              <a:t>82 yıllık geçmişiyle dünyanın en köklü sivil toplum örgütlerinden biri olan Skal </a:t>
            </a:r>
            <a:r>
              <a:rPr lang="tr-TR" sz="1600" dirty="0" err="1" smtClean="0"/>
              <a:t>International’in</a:t>
            </a:r>
            <a:r>
              <a:rPr lang="tr-TR" sz="1600" dirty="0" smtClean="0"/>
              <a:t> 90 ülkedeki yapılanması içinde en büyük kulübü olan Skal International İstanbul Kulübü’nün düzenlediği bu özel geceye Skal İstanbul Kulübü üyeleri, Skal Türkiye Federasyon Yönetim Kurulu üyeleri, Skal Türkiye Bölge Başkanları, Geçmiş dönem Dünya Başkanları Salih Çene ve Hülya Aslantaş, </a:t>
            </a:r>
            <a:r>
              <a:rPr lang="tr-TR" sz="1600" dirty="0" err="1" smtClean="0"/>
              <a:t>TUROB</a:t>
            </a:r>
            <a:r>
              <a:rPr lang="tr-TR" sz="1600" dirty="0" smtClean="0"/>
              <a:t> Başkanı Timur Bayındır, </a:t>
            </a:r>
            <a:r>
              <a:rPr lang="tr-TR" sz="1600" dirty="0" err="1" smtClean="0"/>
              <a:t>TUMAF</a:t>
            </a:r>
            <a:r>
              <a:rPr lang="tr-TR" sz="1600" dirty="0" smtClean="0"/>
              <a:t> Başkanı Yalçın Manav, </a:t>
            </a:r>
            <a:r>
              <a:rPr lang="tr-TR" sz="1600" dirty="0" err="1" smtClean="0"/>
              <a:t>TUYED</a:t>
            </a:r>
            <a:r>
              <a:rPr lang="tr-TR" sz="1600" dirty="0" smtClean="0"/>
              <a:t> Başkanı Kerem </a:t>
            </a:r>
            <a:r>
              <a:rPr lang="tr-TR" sz="1600" dirty="0" err="1" smtClean="0"/>
              <a:t>Köfteoğlu</a:t>
            </a:r>
            <a:r>
              <a:rPr lang="tr-TR" sz="1600" dirty="0" smtClean="0"/>
              <a:t>, Eskişehir Ticaret Odası Başkanı Metin Güler, Mersin Sanayi ve Ticaret odası Yönetim Kurulu Başkanı Şerafettin </a:t>
            </a:r>
            <a:r>
              <a:rPr lang="tr-TR" sz="1600" dirty="0" err="1" smtClean="0"/>
              <a:t>Asut</a:t>
            </a:r>
            <a:r>
              <a:rPr lang="tr-TR" sz="1600" dirty="0" smtClean="0"/>
              <a:t> ve turizm sektörü kanaat önderleri katıldı.</a:t>
            </a:r>
          </a:p>
          <a:p>
            <a:r>
              <a:rPr lang="tr-TR" sz="1600" dirty="0" smtClean="0"/>
              <a:t>Bu seneki </a:t>
            </a:r>
            <a:r>
              <a:rPr lang="tr-TR" sz="1600" dirty="0" err="1" smtClean="0"/>
              <a:t>Skalite’in</a:t>
            </a:r>
            <a:r>
              <a:rPr lang="tr-TR" sz="1600" dirty="0" smtClean="0"/>
              <a:t> konsepti ‘Her Şey’e Rağmen’ olarak belirlendi. Kriterlere uygun olan kurum ve kişiler kendilerini aday gösterdikleri gibi; Skal üyelerinin de bu kriterlere uygun aday belirlemeleri istendi. İstanbul Skal Kulübü Yönetim Kurulu ve Skal İstanbul Kulübü geçmiş dönem Başkanlarından oluşan jüri tarafından gerçekleşen ön elemeden sonra, finale kalan adayların oylaması Skal üyeleri tarafından </a:t>
            </a:r>
            <a:r>
              <a:rPr lang="tr-TR" sz="1600" dirty="0" err="1" smtClean="0"/>
              <a:t>Skalite</a:t>
            </a:r>
            <a:r>
              <a:rPr lang="tr-TR" sz="1600" dirty="0" smtClean="0"/>
              <a:t> 2017 gecesinde canlı olarak yapıldı. </a:t>
            </a:r>
            <a:endParaRPr lang="tr-TR" sz="16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928670"/>
            <a:ext cx="8229600" cy="285752"/>
          </a:xfrm>
        </p:spPr>
        <p:txBody>
          <a:bodyPr>
            <a:normAutofit fontScale="90000"/>
          </a:bodyPr>
          <a:lstStyle/>
          <a:p>
            <a:r>
              <a:rPr lang="tr-TR" sz="1800" dirty="0" smtClean="0"/>
              <a:t/>
            </a:r>
            <a:br>
              <a:rPr lang="tr-TR" sz="1800" dirty="0" smtClean="0"/>
            </a:br>
            <a:r>
              <a:rPr lang="tr-TR" sz="1800" dirty="0" smtClean="0"/>
              <a:t/>
            </a:r>
            <a:br>
              <a:rPr lang="tr-TR" sz="1800" dirty="0" smtClean="0"/>
            </a:br>
            <a:endParaRPr lang="tr-TR" sz="1800" dirty="0"/>
          </a:p>
        </p:txBody>
      </p:sp>
      <p:sp>
        <p:nvSpPr>
          <p:cNvPr id="5" name="4 Dikdörtgen"/>
          <p:cNvSpPr/>
          <p:nvPr/>
        </p:nvSpPr>
        <p:spPr>
          <a:xfrm>
            <a:off x="2286000" y="2828836"/>
            <a:ext cx="4572000" cy="1200329"/>
          </a:xfrm>
          <a:prstGeom prst="rect">
            <a:avLst/>
          </a:prstGeom>
        </p:spPr>
        <p:txBody>
          <a:bodyPr>
            <a:spAutoFit/>
          </a:bodyPr>
          <a:lstStyle/>
          <a:p>
            <a:r>
              <a:rPr lang="tr-TR" dirty="0" smtClean="0"/>
              <a:t/>
            </a:r>
            <a:br>
              <a:rPr lang="tr-TR" dirty="0" smtClean="0"/>
            </a:br>
            <a:endParaRPr lang="tr-TR" dirty="0" smtClean="0"/>
          </a:p>
          <a:p>
            <a:r>
              <a:rPr lang="tr-TR" dirty="0" smtClean="0"/>
              <a:t/>
            </a:r>
            <a:br>
              <a:rPr lang="tr-TR" dirty="0" smtClean="0"/>
            </a:br>
            <a:endParaRPr lang="tr-TR" dirty="0"/>
          </a:p>
        </p:txBody>
      </p:sp>
      <p:pic>
        <p:nvPicPr>
          <p:cNvPr id="72706" name="Picture 2" descr="C:\Users\GÜLİZ\AppData\Local\Microsoft\Windows\Temporary Internet Files\Content.Outlook\8AAASM9B\MDY_2620.jpg"/>
          <p:cNvPicPr>
            <a:picLocks noGrp="1" noChangeAspect="1" noChangeArrowheads="1"/>
          </p:cNvPicPr>
          <p:nvPr>
            <p:ph idx="1"/>
          </p:nvPr>
        </p:nvPicPr>
        <p:blipFill>
          <a:blip r:embed="rId2"/>
          <a:srcRect/>
          <a:stretch>
            <a:fillRect/>
          </a:stretch>
        </p:blipFill>
        <p:spPr bwMode="auto">
          <a:xfrm>
            <a:off x="571472" y="428604"/>
            <a:ext cx="3781472" cy="2520000"/>
          </a:xfrm>
          <a:prstGeom prst="rect">
            <a:avLst/>
          </a:prstGeom>
          <a:noFill/>
        </p:spPr>
      </p:pic>
      <p:pic>
        <p:nvPicPr>
          <p:cNvPr id="72707" name="Picture 3" descr="C:\Users\GÜLİZ\AppData\Local\Microsoft\Windows\Temporary Internet Files\Content.Outlook\8AAASM9B\MDY_2612.jpg"/>
          <p:cNvPicPr>
            <a:picLocks noChangeAspect="1" noChangeArrowheads="1"/>
          </p:cNvPicPr>
          <p:nvPr/>
        </p:nvPicPr>
        <p:blipFill>
          <a:blip r:embed="rId3"/>
          <a:srcRect/>
          <a:stretch>
            <a:fillRect/>
          </a:stretch>
        </p:blipFill>
        <p:spPr bwMode="auto">
          <a:xfrm>
            <a:off x="4857752" y="428604"/>
            <a:ext cx="3673479" cy="2520000"/>
          </a:xfrm>
          <a:prstGeom prst="rect">
            <a:avLst/>
          </a:prstGeom>
          <a:noFill/>
        </p:spPr>
      </p:pic>
      <p:pic>
        <p:nvPicPr>
          <p:cNvPr id="72708" name="Picture 4" descr="C:\Users\GÜLİZ\AppData\Local\Microsoft\Windows\Temporary Internet Files\Content.Outlook\8AAASM9B\MDY_2454.jpg"/>
          <p:cNvPicPr>
            <a:picLocks noChangeAspect="1" noChangeArrowheads="1"/>
          </p:cNvPicPr>
          <p:nvPr/>
        </p:nvPicPr>
        <p:blipFill>
          <a:blip r:embed="rId4"/>
          <a:srcRect/>
          <a:stretch>
            <a:fillRect/>
          </a:stretch>
        </p:blipFill>
        <p:spPr bwMode="auto">
          <a:xfrm>
            <a:off x="571472" y="3500438"/>
            <a:ext cx="3781477" cy="2520000"/>
          </a:xfrm>
          <a:prstGeom prst="rect">
            <a:avLst/>
          </a:prstGeom>
          <a:noFill/>
        </p:spPr>
      </p:pic>
      <p:pic>
        <p:nvPicPr>
          <p:cNvPr id="72709" name="Picture 5" descr="C:\Users\GÜLİZ\AppData\Local\Microsoft\Windows\Temporary Internet Files\Content.Outlook\8AAASM9B\MDY_2374.jpg"/>
          <p:cNvPicPr>
            <a:picLocks noChangeAspect="1" noChangeArrowheads="1"/>
          </p:cNvPicPr>
          <p:nvPr/>
        </p:nvPicPr>
        <p:blipFill>
          <a:blip r:embed="rId5"/>
          <a:srcRect/>
          <a:stretch>
            <a:fillRect/>
          </a:stretch>
        </p:blipFill>
        <p:spPr bwMode="auto">
          <a:xfrm>
            <a:off x="4857752" y="3500438"/>
            <a:ext cx="3778155" cy="25200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ÜLİZ\AppData\Local\Microsoft\Windows\Temporary Internet Files\Content.Outlook\8AAASM9B\MDY_2343.jpg"/>
          <p:cNvPicPr>
            <a:picLocks noChangeAspect="1" noChangeArrowheads="1"/>
          </p:cNvPicPr>
          <p:nvPr/>
        </p:nvPicPr>
        <p:blipFill>
          <a:blip r:embed="rId2"/>
          <a:srcRect/>
          <a:stretch>
            <a:fillRect/>
          </a:stretch>
        </p:blipFill>
        <p:spPr bwMode="auto">
          <a:xfrm>
            <a:off x="571472" y="714356"/>
            <a:ext cx="3781477" cy="2520000"/>
          </a:xfrm>
          <a:prstGeom prst="rect">
            <a:avLst/>
          </a:prstGeom>
          <a:noFill/>
        </p:spPr>
      </p:pic>
      <p:pic>
        <p:nvPicPr>
          <p:cNvPr id="75778" name="Picture 2" descr="C:\Users\GÜLİZ\AppData\Local\Microsoft\Windows\Temporary Internet Files\Content.Outlook\8AAASM9B\MDY_2328 (2).jpg"/>
          <p:cNvPicPr>
            <a:picLocks noChangeAspect="1" noChangeArrowheads="1"/>
          </p:cNvPicPr>
          <p:nvPr/>
        </p:nvPicPr>
        <p:blipFill>
          <a:blip r:embed="rId3"/>
          <a:srcRect/>
          <a:stretch>
            <a:fillRect/>
          </a:stretch>
        </p:blipFill>
        <p:spPr bwMode="auto">
          <a:xfrm>
            <a:off x="4786314" y="642918"/>
            <a:ext cx="3781477" cy="2520000"/>
          </a:xfrm>
          <a:prstGeom prst="rect">
            <a:avLst/>
          </a:prstGeom>
          <a:noFill/>
        </p:spPr>
      </p:pic>
      <p:pic>
        <p:nvPicPr>
          <p:cNvPr id="75779" name="Picture 3" descr="C:\Users\GÜLİZ\AppData\Local\Microsoft\Windows\Temporary Internet Files\Content.Outlook\8AAASM9B\CZG_7364 (2).jpg"/>
          <p:cNvPicPr>
            <a:picLocks noGrp="1" noChangeAspect="1" noChangeArrowheads="1"/>
          </p:cNvPicPr>
          <p:nvPr>
            <p:ph idx="1"/>
          </p:nvPr>
        </p:nvPicPr>
        <p:blipFill>
          <a:blip r:embed="rId4"/>
          <a:srcRect/>
          <a:stretch>
            <a:fillRect/>
          </a:stretch>
        </p:blipFill>
        <p:spPr bwMode="auto">
          <a:xfrm>
            <a:off x="571472" y="3571876"/>
            <a:ext cx="3781477" cy="2520000"/>
          </a:xfrm>
          <a:prstGeom prst="rect">
            <a:avLst/>
          </a:prstGeom>
          <a:noFill/>
        </p:spPr>
      </p:pic>
      <p:pic>
        <p:nvPicPr>
          <p:cNvPr id="75780" name="Picture 4" descr="C:\Users\GÜLİZ\AppData\Local\Microsoft\Windows\Temporary Internet Files\Content.Outlook\8AAASM9B\CZG_7285 (2).jpg"/>
          <p:cNvPicPr>
            <a:picLocks noChangeAspect="1" noChangeArrowheads="1"/>
          </p:cNvPicPr>
          <p:nvPr/>
        </p:nvPicPr>
        <p:blipFill>
          <a:blip r:embed="rId5"/>
          <a:srcRect/>
          <a:stretch>
            <a:fillRect/>
          </a:stretch>
        </p:blipFill>
        <p:spPr bwMode="auto">
          <a:xfrm>
            <a:off x="4786314" y="3500438"/>
            <a:ext cx="3781477" cy="25200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80728"/>
            <a:ext cx="8229600" cy="436910"/>
          </a:xfrm>
        </p:spPr>
        <p:txBody>
          <a:bodyPr>
            <a:normAutofit fontScale="90000"/>
          </a:bodyPr>
          <a:lstStyle/>
          <a:p>
            <a:r>
              <a:rPr lang="tr-TR" sz="2000" b="1" dirty="0" smtClean="0"/>
              <a:t>     </a:t>
            </a:r>
            <a:r>
              <a:rPr lang="tr-TR" sz="1800" b="1" dirty="0" smtClean="0"/>
              <a:t>23.03.2016 </a:t>
            </a:r>
            <a:r>
              <a:rPr lang="tr-TR" sz="1800" b="1" dirty="0" err="1" smtClean="0"/>
              <a:t>NOVOTEL</a:t>
            </a:r>
            <a:r>
              <a:rPr lang="tr-TR" sz="1800" b="1" dirty="0" smtClean="0"/>
              <a:t> </a:t>
            </a:r>
            <a:r>
              <a:rPr lang="tr-TR" sz="1800" b="1" dirty="0" err="1" smtClean="0"/>
              <a:t>ISTANBUL</a:t>
            </a:r>
            <a:r>
              <a:rPr lang="tr-TR" sz="1800" b="1" dirty="0" smtClean="0"/>
              <a:t> </a:t>
            </a:r>
            <a:r>
              <a:rPr lang="tr-TR" sz="1800" b="1" dirty="0" err="1" smtClean="0"/>
              <a:t>BOSPHORUS</a:t>
            </a:r>
            <a:r>
              <a:rPr lang="tr-TR" sz="1800" b="1" dirty="0" smtClean="0"/>
              <a:t> MART ÖĞLE YEMEĞİ</a:t>
            </a:r>
            <a:r>
              <a:rPr lang="tr-TR" sz="1800" dirty="0" smtClean="0"/>
              <a:t/>
            </a:r>
            <a:br>
              <a:rPr lang="tr-TR" sz="1800" dirty="0" smtClean="0"/>
            </a:br>
            <a:endParaRPr lang="tr-TR" sz="1800" dirty="0"/>
          </a:p>
        </p:txBody>
      </p:sp>
      <p:sp>
        <p:nvSpPr>
          <p:cNvPr id="3" name="2 İçerik Yer Tutucusu"/>
          <p:cNvSpPr>
            <a:spLocks noGrp="1"/>
          </p:cNvSpPr>
          <p:nvPr>
            <p:ph idx="1"/>
          </p:nvPr>
        </p:nvSpPr>
        <p:spPr>
          <a:xfrm>
            <a:off x="395536" y="1484785"/>
            <a:ext cx="8229600" cy="1301273"/>
          </a:xfrm>
        </p:spPr>
        <p:txBody>
          <a:bodyPr>
            <a:normAutofit fontScale="25000" lnSpcReduction="20000"/>
          </a:bodyPr>
          <a:lstStyle/>
          <a:p>
            <a:r>
              <a:rPr lang="tr-TR" sz="6400" dirty="0" smtClean="0"/>
              <a:t>SI İstanbul Kulübü’nün Bahar Birinci başkanlığındaki yeni yönetim kurulu tarafından verilen ilk geleneksel yemek 23 Mart 2016, Çarşamba günü </a:t>
            </a:r>
            <a:r>
              <a:rPr lang="tr-TR" sz="6400" dirty="0" err="1" smtClean="0"/>
              <a:t>Novotel</a:t>
            </a:r>
            <a:r>
              <a:rPr lang="tr-TR" sz="6400" dirty="0" smtClean="0"/>
              <a:t> İstanbul Bosphorus Genel Müdürü Erkan Öğüt </a:t>
            </a:r>
            <a:r>
              <a:rPr lang="tr-TR" sz="6400" dirty="0" err="1" smtClean="0"/>
              <a:t>evsahipliğinde</a:t>
            </a:r>
            <a:r>
              <a:rPr lang="tr-TR" sz="6400" dirty="0" smtClean="0"/>
              <a:t>  124 üyenin yoğun katılımı ile gerçekleşti. </a:t>
            </a:r>
          </a:p>
          <a:p>
            <a:r>
              <a:rPr lang="tr-TR" sz="6400" dirty="0" smtClean="0"/>
              <a:t>SI İstanbul Kulübünün yeni dönem  başkanı Bahar Birinci üye ve misafirlere hoş geliniz dedi ve kısa bir konuşma yaptı.</a:t>
            </a:r>
          </a:p>
          <a:p>
            <a:endParaRPr lang="tr-TR" sz="6400" dirty="0" smtClean="0"/>
          </a:p>
          <a:p>
            <a:endParaRPr lang="tr-TR" sz="6400" dirty="0" smtClean="0"/>
          </a:p>
          <a:p>
            <a:endParaRPr lang="tr-TR" sz="6400" dirty="0" smtClean="0"/>
          </a:p>
          <a:p>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2050" name="Picture 2"/>
          <p:cNvPicPr>
            <a:picLocks noChangeAspect="1" noChangeArrowheads="1"/>
          </p:cNvPicPr>
          <p:nvPr/>
        </p:nvPicPr>
        <p:blipFill>
          <a:blip r:embed="rId2"/>
          <a:srcRect/>
          <a:stretch>
            <a:fillRect/>
          </a:stretch>
        </p:blipFill>
        <p:spPr bwMode="auto">
          <a:xfrm>
            <a:off x="1714480" y="3214686"/>
            <a:ext cx="4752975" cy="2857500"/>
          </a:xfrm>
          <a:prstGeom prst="rect">
            <a:avLst/>
          </a:prstGeom>
          <a:noFill/>
          <a:ln w="9525">
            <a:noFill/>
            <a:miter lim="800000"/>
            <a:headEnd/>
            <a:tailEnd/>
          </a:ln>
          <a:effectLst/>
        </p:spPr>
      </p:pic>
      <p:pic>
        <p:nvPicPr>
          <p:cNvPr id="6" name="Picture 2" descr="http://www.turizmdebusabah.com/haberpics/picsnew/77709.jpg"/>
          <p:cNvPicPr>
            <a:picLocks noChangeAspect="1" noChangeArrowheads="1"/>
          </p:cNvPicPr>
          <p:nvPr/>
        </p:nvPicPr>
        <p:blipFill>
          <a:blip r:embed="rId3"/>
          <a:srcRect/>
          <a:stretch>
            <a:fillRect/>
          </a:stretch>
        </p:blipFill>
        <p:spPr bwMode="auto">
          <a:xfrm>
            <a:off x="1571605" y="3143248"/>
            <a:ext cx="5500726" cy="2928958"/>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GÜLİZ\AppData\Local\Microsoft\Windows\Temporary Internet Files\Content.Outlook\8AAASM9B\CZG_6836 (2).jpg"/>
          <p:cNvPicPr>
            <a:picLocks noGrp="1" noChangeAspect="1" noChangeArrowheads="1"/>
          </p:cNvPicPr>
          <p:nvPr>
            <p:ph idx="1"/>
          </p:nvPr>
        </p:nvPicPr>
        <p:blipFill>
          <a:blip r:embed="rId2"/>
          <a:srcRect/>
          <a:stretch>
            <a:fillRect/>
          </a:stretch>
        </p:blipFill>
        <p:spPr bwMode="auto">
          <a:xfrm>
            <a:off x="214282" y="642918"/>
            <a:ext cx="4321688" cy="2880000"/>
          </a:xfrm>
          <a:prstGeom prst="rect">
            <a:avLst/>
          </a:prstGeom>
          <a:noFill/>
        </p:spPr>
      </p:pic>
      <p:pic>
        <p:nvPicPr>
          <p:cNvPr id="76803" name="Picture 3" descr="C:\Users\GÜLİZ\AppData\Local\Microsoft\Windows\Temporary Internet Files\Content.Outlook\8AAASM9B\CZG_6628 (2).jpg"/>
          <p:cNvPicPr>
            <a:picLocks noChangeAspect="1" noChangeArrowheads="1"/>
          </p:cNvPicPr>
          <p:nvPr/>
        </p:nvPicPr>
        <p:blipFill>
          <a:blip r:embed="rId3"/>
          <a:srcRect/>
          <a:stretch>
            <a:fillRect/>
          </a:stretch>
        </p:blipFill>
        <p:spPr bwMode="auto">
          <a:xfrm>
            <a:off x="4643438" y="642918"/>
            <a:ext cx="4321688" cy="2880000"/>
          </a:xfrm>
          <a:prstGeom prst="rect">
            <a:avLst/>
          </a:prstGeom>
          <a:noFill/>
        </p:spPr>
      </p:pic>
      <p:pic>
        <p:nvPicPr>
          <p:cNvPr id="76804" name="Picture 4" descr="C:\Users\GÜLİZ\AppData\Local\Microsoft\Windows\Temporary Internet Files\Content.Outlook\8AAASM9B\CZG_6413.jpg"/>
          <p:cNvPicPr>
            <a:picLocks noChangeAspect="1" noChangeArrowheads="1"/>
          </p:cNvPicPr>
          <p:nvPr/>
        </p:nvPicPr>
        <p:blipFill>
          <a:blip r:embed="rId4"/>
          <a:srcRect/>
          <a:stretch>
            <a:fillRect/>
          </a:stretch>
        </p:blipFill>
        <p:spPr bwMode="auto">
          <a:xfrm>
            <a:off x="2285984" y="3786190"/>
            <a:ext cx="4321688" cy="28800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357166"/>
            <a:ext cx="8229600" cy="857256"/>
          </a:xfrm>
        </p:spPr>
        <p:txBody>
          <a:bodyPr>
            <a:normAutofit fontScale="90000"/>
          </a:bodyPr>
          <a:lstStyle/>
          <a:p>
            <a:r>
              <a:rPr lang="tr-TR" sz="1600" b="1" dirty="0" smtClean="0"/>
              <a:t>26.ARALIK 2017 YILBAŞI PARTİSİ NİŞANTAŞI SOFA HOTEL</a:t>
            </a:r>
            <a:r>
              <a:rPr lang="tr-TR" b="1" dirty="0" smtClean="0"/>
              <a:t/>
            </a:r>
            <a:br>
              <a:rPr lang="tr-TR" b="1" dirty="0" smtClean="0"/>
            </a:br>
            <a:endParaRPr lang="tr-TR" dirty="0"/>
          </a:p>
        </p:txBody>
      </p:sp>
      <p:sp>
        <p:nvSpPr>
          <p:cNvPr id="3" name="2 İçerik Yer Tutucusu"/>
          <p:cNvSpPr>
            <a:spLocks noGrp="1"/>
          </p:cNvSpPr>
          <p:nvPr>
            <p:ph idx="1"/>
          </p:nvPr>
        </p:nvSpPr>
        <p:spPr/>
        <p:txBody>
          <a:bodyPr>
            <a:normAutofit/>
          </a:bodyPr>
          <a:lstStyle/>
          <a:p>
            <a:r>
              <a:rPr lang="tr-TR" sz="1600" dirty="0" smtClean="0"/>
              <a:t>Skal International İstanbul Kulübü ve Marmara Kulübü’nün birlikte düzenlediği Kırmızı Yılbaşı Partisi 26 Aralık 2017, Salı akşamı Sofa </a:t>
            </a:r>
            <a:r>
              <a:rPr lang="tr-TR" sz="1600" dirty="0" err="1" smtClean="0"/>
              <a:t>Hotel’de</a:t>
            </a:r>
            <a:r>
              <a:rPr lang="tr-TR" sz="1600" dirty="0" smtClean="0"/>
              <a:t> turizm sektörünün önde gelen isimlerinin katılımıyla gerçekleşti.</a:t>
            </a:r>
            <a:br>
              <a:rPr lang="tr-TR" sz="1600" dirty="0" smtClean="0"/>
            </a:br>
            <a:r>
              <a:rPr lang="tr-TR" sz="1600" dirty="0" smtClean="0"/>
              <a:t/>
            </a:r>
            <a:br>
              <a:rPr lang="tr-TR" sz="1600" dirty="0" smtClean="0"/>
            </a:br>
            <a:r>
              <a:rPr lang="tr-TR" sz="1600" dirty="0" smtClean="0"/>
              <a:t> Skal International İstanbul Kulübü ve Marmara Kulübü’nün yılbaşı partisi Sofa </a:t>
            </a:r>
            <a:r>
              <a:rPr lang="tr-TR" sz="1600" dirty="0" err="1" smtClean="0"/>
              <a:t>Hotel’de</a:t>
            </a:r>
            <a:r>
              <a:rPr lang="tr-TR" sz="1600" dirty="0" smtClean="0"/>
              <a:t> düzenlendi. Renkli görüntülere sahne olan yılbaşı partisine Skal International İstanbul Kulübü Başkanı Bahar Birinci, Marmara Kulübü Başkanı Murat Yumak, SKAL Bakü Azerbaycan Kulübü Başkanı </a:t>
            </a:r>
            <a:r>
              <a:rPr lang="tr-TR" sz="1600" dirty="0" err="1" smtClean="0"/>
              <a:t>Ahmetcan</a:t>
            </a:r>
            <a:r>
              <a:rPr lang="tr-TR" sz="1600" dirty="0" smtClean="0"/>
              <a:t> </a:t>
            </a:r>
            <a:r>
              <a:rPr lang="tr-TR" sz="1600" dirty="0" err="1" smtClean="0"/>
              <a:t>Yeşildağ</a:t>
            </a:r>
            <a:r>
              <a:rPr lang="tr-TR" sz="1600" dirty="0" smtClean="0"/>
              <a:t>, </a:t>
            </a:r>
            <a:r>
              <a:rPr lang="tr-TR" sz="1600" dirty="0" err="1" smtClean="0"/>
              <a:t>USDF</a:t>
            </a:r>
            <a:r>
              <a:rPr lang="tr-TR" sz="1600" dirty="0" smtClean="0"/>
              <a:t> Başkanı Faik </a:t>
            </a:r>
            <a:r>
              <a:rPr lang="tr-TR" sz="1600" dirty="0" err="1" smtClean="0"/>
              <a:t>Alsac</a:t>
            </a:r>
            <a:r>
              <a:rPr lang="tr-TR" sz="1600" dirty="0" smtClean="0"/>
              <a:t>, </a:t>
            </a:r>
            <a:r>
              <a:rPr lang="tr-TR" sz="1600" dirty="0" err="1" smtClean="0"/>
              <a:t>TÜROB</a:t>
            </a:r>
            <a:r>
              <a:rPr lang="tr-TR" sz="1600" dirty="0" smtClean="0"/>
              <a:t> Başkanı Timur Bayındır ve Yönetim Kurulu üyeleri ile turizm dünyasının seçkin isimleri katıldı.</a:t>
            </a:r>
            <a:br>
              <a:rPr lang="tr-TR" sz="1600" dirty="0" smtClean="0"/>
            </a:br>
            <a:r>
              <a:rPr lang="tr-TR" sz="1600" dirty="0" smtClean="0"/>
              <a:t/>
            </a:r>
            <a:br>
              <a:rPr lang="tr-TR" sz="1600" dirty="0" smtClean="0"/>
            </a:br>
            <a:r>
              <a:rPr lang="tr-TR" sz="1600" dirty="0" smtClean="0"/>
              <a:t>Yeni yıl partisinde Yalçın Şarapçılık-Murat Yalçın tarafından konuklara Azerbaycan'ın ünlü şarap markası </a:t>
            </a:r>
            <a:r>
              <a:rPr lang="tr-TR" sz="1600" dirty="0" err="1" smtClean="0"/>
              <a:t>Savalan</a:t>
            </a:r>
            <a:r>
              <a:rPr lang="tr-TR" sz="1600" dirty="0" smtClean="0"/>
              <a:t> Şarabı ikram edildi.</a:t>
            </a:r>
            <a:br>
              <a:rPr lang="tr-TR" sz="1600" dirty="0" smtClean="0"/>
            </a:br>
            <a:r>
              <a:rPr lang="tr-TR" sz="1600" dirty="0" smtClean="0"/>
              <a:t/>
            </a:r>
            <a:br>
              <a:rPr lang="tr-TR" sz="1600" dirty="0" smtClean="0"/>
            </a:br>
            <a:r>
              <a:rPr lang="tr-TR" sz="1600" dirty="0" smtClean="0"/>
              <a:t>Nişantaşı Sofa </a:t>
            </a:r>
            <a:r>
              <a:rPr lang="tr-TR" sz="1600" dirty="0" err="1" smtClean="0"/>
              <a:t>Hotel’in</a:t>
            </a:r>
            <a:r>
              <a:rPr lang="tr-TR" sz="1600" dirty="0" smtClean="0"/>
              <a:t> sahibi Ali Güreli’nin </a:t>
            </a:r>
            <a:r>
              <a:rPr lang="tr-TR" sz="1600" dirty="0" err="1" smtClean="0"/>
              <a:t>evsahipliğinde</a:t>
            </a:r>
            <a:r>
              <a:rPr lang="tr-TR" sz="1600" dirty="0" smtClean="0"/>
              <a:t> gerçekleşen yılbaşı partisinin konsepti kırmızı oldu. Davetlilerin kırmızı kıyafet ve aksesuarlarıyla katıldığı gece de konuklara 2018 yılının sağlık ve uğur getirmesi için melek figürlü anahtarlıklar hediye edildi.</a:t>
            </a:r>
            <a:endParaRPr lang="tr-TR" sz="16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00034" y="642918"/>
            <a:ext cx="3780000" cy="2520000"/>
          </a:xfrm>
          <a:prstGeom prst="rect">
            <a:avLst/>
          </a:prstGeom>
          <a:noFill/>
          <a:ln w="9525">
            <a:noFill/>
            <a:miter lim="800000"/>
            <a:headEnd/>
            <a:tailEnd/>
          </a:ln>
          <a:effectLst/>
        </p:spPr>
      </p:pic>
      <p:pic>
        <p:nvPicPr>
          <p:cNvPr id="1027" name="Picture 3"/>
          <p:cNvPicPr>
            <a:picLocks noGrp="1" noChangeAspect="1" noChangeArrowheads="1"/>
          </p:cNvPicPr>
          <p:nvPr>
            <p:ph idx="1"/>
          </p:nvPr>
        </p:nvPicPr>
        <p:blipFill>
          <a:blip r:embed="rId3" cstate="print"/>
          <a:srcRect/>
          <a:stretch>
            <a:fillRect/>
          </a:stretch>
        </p:blipFill>
        <p:spPr bwMode="auto">
          <a:xfrm>
            <a:off x="4857752" y="642918"/>
            <a:ext cx="3780000" cy="25200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500034" y="3571876"/>
            <a:ext cx="3780000" cy="2520000"/>
          </a:xfrm>
          <a:prstGeom prst="rect">
            <a:avLst/>
          </a:prstGeom>
          <a:noFill/>
          <a:ln w="9525">
            <a:noFill/>
            <a:miter lim="800000"/>
            <a:headEnd/>
            <a:tailEnd/>
          </a:ln>
          <a:effectLst/>
        </p:spPr>
      </p:pic>
      <p:pic>
        <p:nvPicPr>
          <p:cNvPr id="1029" name="Picture 5" descr="C:\Users\GÜLİZ\AppData\Local\Microsoft\Windows\Temporary Internet Files\Content.Outlook\8AAASM9B\CZG_0432.jpg"/>
          <p:cNvPicPr>
            <a:picLocks noChangeAspect="1" noChangeArrowheads="1"/>
          </p:cNvPicPr>
          <p:nvPr/>
        </p:nvPicPr>
        <p:blipFill>
          <a:blip r:embed="rId5" cstate="print"/>
          <a:srcRect/>
          <a:stretch>
            <a:fillRect/>
          </a:stretch>
        </p:blipFill>
        <p:spPr bwMode="auto">
          <a:xfrm>
            <a:off x="4929190" y="3571876"/>
            <a:ext cx="3780000" cy="25200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1600" b="1" dirty="0" smtClean="0"/>
              <a:t>19-21.01.2018 </a:t>
            </a:r>
            <a:r>
              <a:rPr lang="tr-TR" sz="1600" b="1" dirty="0" err="1" smtClean="0"/>
              <a:t>USDF</a:t>
            </a:r>
            <a:r>
              <a:rPr lang="tr-TR" sz="1600" b="1" dirty="0" smtClean="0"/>
              <a:t> ADANA  TOPLANTISI</a:t>
            </a:r>
            <a:endParaRPr lang="tr-TR" sz="1600" dirty="0"/>
          </a:p>
        </p:txBody>
      </p:sp>
      <p:sp>
        <p:nvSpPr>
          <p:cNvPr id="3" name="2 İçerik Yer Tutucusu"/>
          <p:cNvSpPr>
            <a:spLocks noGrp="1"/>
          </p:cNvSpPr>
          <p:nvPr>
            <p:ph idx="1"/>
          </p:nvPr>
        </p:nvSpPr>
        <p:spPr/>
        <p:txBody>
          <a:bodyPr>
            <a:normAutofit/>
          </a:bodyPr>
          <a:lstStyle/>
          <a:p>
            <a:r>
              <a:rPr lang="tr-TR" sz="1600" dirty="0" smtClean="0"/>
              <a:t>İstanbul Skal Kulübü Başkanı ve üyeleri 19-21 Ocak 2018 tarihleri arasında Adana'da yapılan </a:t>
            </a:r>
            <a:r>
              <a:rPr lang="tr-TR" sz="1600" dirty="0" err="1" smtClean="0"/>
              <a:t>USDF</a:t>
            </a:r>
            <a:r>
              <a:rPr lang="tr-TR" sz="1600" dirty="0" smtClean="0"/>
              <a:t> toplantısı ve Çukurova Kulübü Zincir Değişim Törenine katıldılar.</a:t>
            </a:r>
            <a:endParaRPr lang="tr-TR" sz="1600" dirty="0"/>
          </a:p>
        </p:txBody>
      </p:sp>
      <p:pic>
        <p:nvPicPr>
          <p:cNvPr id="1026" name="Picture 2" descr="C:\Users\GÜLİZ\AppData\Local\Microsoft\Windows\Temporary Internet Files\Content.Outlook\8AAASM9B\8b188bae-5f13-432f-a6d7-870931a3b14d.JPG"/>
          <p:cNvPicPr>
            <a:picLocks noChangeAspect="1" noChangeArrowheads="1"/>
          </p:cNvPicPr>
          <p:nvPr/>
        </p:nvPicPr>
        <p:blipFill>
          <a:blip r:embed="rId2"/>
          <a:srcRect/>
          <a:stretch>
            <a:fillRect/>
          </a:stretch>
        </p:blipFill>
        <p:spPr bwMode="auto">
          <a:xfrm>
            <a:off x="1142976" y="2786058"/>
            <a:ext cx="6907529" cy="33372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flipV="1">
            <a:off x="0" y="-760124"/>
            <a:ext cx="4786314" cy="45719"/>
          </a:xfrm>
        </p:spPr>
        <p:txBody>
          <a:bodyPr>
            <a:noAutofit/>
          </a:bodyPr>
          <a:lstStyle/>
          <a:p>
            <a:endParaRPr lang="tr-TR" sz="1600" dirty="0"/>
          </a:p>
        </p:txBody>
      </p:sp>
      <p:pic>
        <p:nvPicPr>
          <p:cNvPr id="5" name="Picture 2" descr="C:\Users\GÜLİZ\AppData\Local\Microsoft\Windows\Temporary Internet Files\Content.Outlook\8AAASM9B\acb3f7e8-82e5-4208-b0f6-57c639a9ad08.JPG"/>
          <p:cNvPicPr>
            <a:picLocks noGrp="1" noChangeAspect="1" noChangeArrowheads="1"/>
          </p:cNvPicPr>
          <p:nvPr>
            <p:ph idx="1"/>
          </p:nvPr>
        </p:nvPicPr>
        <p:blipFill>
          <a:blip r:embed="rId2"/>
          <a:srcRect/>
          <a:stretch>
            <a:fillRect/>
          </a:stretch>
        </p:blipFill>
        <p:spPr bwMode="auto">
          <a:xfrm>
            <a:off x="500034" y="1928802"/>
            <a:ext cx="4113600" cy="3085200"/>
          </a:xfrm>
          <a:prstGeom prst="rect">
            <a:avLst/>
          </a:prstGeom>
          <a:noFill/>
        </p:spPr>
      </p:pic>
      <p:pic>
        <p:nvPicPr>
          <p:cNvPr id="6" name="Picture 3" descr="C:\Users\GÜLİZ\AppData\Local\Microsoft\Windows\Temporary Internet Files\Content.Outlook\8AAASM9B\642c46fc-6338-44cc-994d-d19d9dc1fe4d.JPG"/>
          <p:cNvPicPr>
            <a:picLocks noChangeAspect="1" noChangeArrowheads="1"/>
          </p:cNvPicPr>
          <p:nvPr/>
        </p:nvPicPr>
        <p:blipFill>
          <a:blip r:embed="rId3"/>
          <a:srcRect/>
          <a:stretch>
            <a:fillRect/>
          </a:stretch>
        </p:blipFill>
        <p:spPr bwMode="auto">
          <a:xfrm>
            <a:off x="4857752" y="1928802"/>
            <a:ext cx="4113600" cy="30852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1600" b="1" dirty="0" smtClean="0"/>
              <a:t>31/01/2018 </a:t>
            </a:r>
            <a:r>
              <a:rPr lang="tr-TR" sz="1600" b="1" dirty="0" err="1" smtClean="0"/>
              <a:t>LE</a:t>
            </a:r>
            <a:r>
              <a:rPr lang="tr-TR" sz="1600" b="1" dirty="0" smtClean="0"/>
              <a:t> </a:t>
            </a:r>
            <a:r>
              <a:rPr lang="tr-TR" sz="1600" b="1" dirty="0" err="1" smtClean="0"/>
              <a:t>MERIDIEN</a:t>
            </a:r>
            <a:r>
              <a:rPr lang="tr-TR" sz="1600" b="1" dirty="0" smtClean="0"/>
              <a:t> İSTANBUL HOTEL OCAK ÖĞLE YEMEĞİ</a:t>
            </a:r>
            <a:endParaRPr lang="tr-TR" sz="1600" dirty="0"/>
          </a:p>
        </p:txBody>
      </p:sp>
      <p:sp>
        <p:nvSpPr>
          <p:cNvPr id="3" name="2 İçerik Yer Tutucusu"/>
          <p:cNvSpPr>
            <a:spLocks noGrp="1"/>
          </p:cNvSpPr>
          <p:nvPr>
            <p:ph idx="1"/>
          </p:nvPr>
        </p:nvSpPr>
        <p:spPr/>
        <p:txBody>
          <a:bodyPr>
            <a:normAutofit/>
          </a:bodyPr>
          <a:lstStyle/>
          <a:p>
            <a:r>
              <a:rPr lang="tr-TR" sz="1400" dirty="0" smtClean="0"/>
              <a:t>Skal International İstanbul Kulübü tarafından her ay geleneksel olarak düzenlenen öğle yemeği 31 Ocak Çarşamba günü </a:t>
            </a:r>
            <a:r>
              <a:rPr lang="tr-TR" sz="1400" dirty="0" err="1" smtClean="0"/>
              <a:t>Le</a:t>
            </a:r>
            <a:r>
              <a:rPr lang="tr-TR" sz="1400" dirty="0" smtClean="0"/>
              <a:t> </a:t>
            </a:r>
            <a:r>
              <a:rPr lang="tr-TR" sz="1400" dirty="0" err="1" smtClean="0"/>
              <a:t>Meridien</a:t>
            </a:r>
            <a:r>
              <a:rPr lang="tr-TR" sz="1400" dirty="0" smtClean="0"/>
              <a:t> İstanbul’da üyelerin katılımıyla gerçekleşti.</a:t>
            </a:r>
            <a:br>
              <a:rPr lang="tr-TR" sz="1400" dirty="0" smtClean="0"/>
            </a:br>
            <a:r>
              <a:rPr lang="tr-TR" sz="1400" dirty="0" smtClean="0"/>
              <a:t>Skal International İstanbul Kulübü Yönetim Kurulu Başkanı Bahar Birinci, Yönetim Kurulu üyeleri Ata Eremsoy, Ayşe Önen, Selma Tatar, Can </a:t>
            </a:r>
            <a:r>
              <a:rPr lang="tr-TR" sz="1400" dirty="0" err="1" smtClean="0"/>
              <a:t>Arınel</a:t>
            </a:r>
            <a:r>
              <a:rPr lang="tr-TR" sz="1400" dirty="0" smtClean="0"/>
              <a:t>, Özen Kırant Yozcu, </a:t>
            </a:r>
            <a:r>
              <a:rPr lang="tr-TR" sz="1400" dirty="0" err="1" smtClean="0"/>
              <a:t>GD</a:t>
            </a:r>
            <a:r>
              <a:rPr lang="tr-TR" sz="1400" dirty="0" smtClean="0"/>
              <a:t> Dünya Başkanları Hülya Aslantaş; Salih Çene ve </a:t>
            </a:r>
            <a:r>
              <a:rPr lang="tr-TR" sz="1400" dirty="0" err="1" smtClean="0"/>
              <a:t>USDF</a:t>
            </a:r>
            <a:r>
              <a:rPr lang="tr-TR" sz="1400" dirty="0" smtClean="0"/>
              <a:t> </a:t>
            </a:r>
            <a:r>
              <a:rPr lang="tr-TR" sz="1400" dirty="0" err="1" smtClean="0"/>
              <a:t>Baskanı</a:t>
            </a:r>
            <a:r>
              <a:rPr lang="tr-TR" sz="1400" dirty="0" smtClean="0"/>
              <a:t> Faik </a:t>
            </a:r>
            <a:r>
              <a:rPr lang="tr-TR" sz="1400" dirty="0" err="1" smtClean="0"/>
              <a:t>Alsaç</a:t>
            </a:r>
            <a:r>
              <a:rPr lang="tr-TR" sz="1400" dirty="0" smtClean="0"/>
              <a:t> ve kulüp üyelerinin katılımı ile düzenlenen öğlen yemeği </a:t>
            </a:r>
            <a:r>
              <a:rPr lang="tr-TR" sz="1400" dirty="0" err="1" smtClean="0"/>
              <a:t>Le</a:t>
            </a:r>
            <a:r>
              <a:rPr lang="tr-TR" sz="1400" dirty="0" smtClean="0"/>
              <a:t> </a:t>
            </a:r>
            <a:r>
              <a:rPr lang="tr-TR" sz="1400" dirty="0" err="1" smtClean="0"/>
              <a:t>Meridien</a:t>
            </a:r>
            <a:r>
              <a:rPr lang="tr-TR" sz="1400" dirty="0" smtClean="0"/>
              <a:t> İstanbul Genel Müdürü Uygar </a:t>
            </a:r>
            <a:r>
              <a:rPr lang="tr-TR" sz="1400" dirty="0" err="1" smtClean="0"/>
              <a:t>Koçaş’ın</a:t>
            </a:r>
            <a:r>
              <a:rPr lang="tr-TR" sz="1400" dirty="0" smtClean="0"/>
              <a:t> </a:t>
            </a:r>
            <a:r>
              <a:rPr lang="tr-TR" sz="1400" dirty="0" err="1" smtClean="0"/>
              <a:t>evsahipliğinde</a:t>
            </a:r>
            <a:r>
              <a:rPr lang="tr-TR" sz="1400" dirty="0" smtClean="0"/>
              <a:t> yapıldı.</a:t>
            </a:r>
            <a:br>
              <a:rPr lang="tr-TR" sz="1400" dirty="0" smtClean="0"/>
            </a:br>
            <a:r>
              <a:rPr lang="tr-TR" sz="1400" dirty="0" smtClean="0"/>
              <a:t>Skal International İstanbul Yönetim Kurulu Başkanı Bahar </a:t>
            </a:r>
            <a:r>
              <a:rPr lang="tr-TR" sz="1400" dirty="0" err="1" smtClean="0"/>
              <a:t>Birinci’nin</a:t>
            </a:r>
            <a:r>
              <a:rPr lang="tr-TR" sz="1400" dirty="0" smtClean="0"/>
              <a:t> konuşmasıyla başlayan öğle yemeği, yönetim kurulu ve üyelerin geleneksel Skal </a:t>
            </a:r>
            <a:r>
              <a:rPr lang="tr-TR" sz="1400" dirty="0" err="1" smtClean="0"/>
              <a:t>toast’uyla</a:t>
            </a:r>
            <a:r>
              <a:rPr lang="tr-TR" sz="1400" dirty="0" smtClean="0"/>
              <a:t> devam etti.</a:t>
            </a:r>
          </a:p>
          <a:p>
            <a:endParaRPr lang="tr-TR" sz="1400" dirty="0"/>
          </a:p>
        </p:txBody>
      </p:sp>
      <p:pic>
        <p:nvPicPr>
          <p:cNvPr id="1026" name="Picture 2" descr="C:\Users\GÜLİZ\AppData\Local\Microsoft\Windows\Temporary Internet Files\Content.Outlook\8AAASM9B\20180131_140956(0).jpg"/>
          <p:cNvPicPr>
            <a:picLocks noChangeAspect="1" noChangeArrowheads="1"/>
          </p:cNvPicPr>
          <p:nvPr/>
        </p:nvPicPr>
        <p:blipFill>
          <a:blip r:embed="rId2" cstate="print"/>
          <a:srcRect/>
          <a:stretch>
            <a:fillRect/>
          </a:stretch>
        </p:blipFill>
        <p:spPr bwMode="auto">
          <a:xfrm>
            <a:off x="1714480" y="3500438"/>
            <a:ext cx="5484800" cy="30852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flipV="1">
            <a:off x="0" y="-760124"/>
            <a:ext cx="4786314" cy="45719"/>
          </a:xfrm>
        </p:spPr>
        <p:txBody>
          <a:bodyPr>
            <a:noAutofit/>
          </a:bodyPr>
          <a:lstStyle/>
          <a:p>
            <a:endParaRPr lang="tr-TR" sz="1600" dirty="0"/>
          </a:p>
        </p:txBody>
      </p:sp>
      <p:pic>
        <p:nvPicPr>
          <p:cNvPr id="2050" name="Picture 2" descr="C:\Users\GÜLİZ\AppData\Local\Microsoft\Windows\Temporary Internet Files\Content.Outlook\8AAASM9B\20180131_125716.jpg"/>
          <p:cNvPicPr>
            <a:picLocks noChangeAspect="1" noChangeArrowheads="1"/>
          </p:cNvPicPr>
          <p:nvPr/>
        </p:nvPicPr>
        <p:blipFill>
          <a:blip r:embed="rId2" cstate="print"/>
          <a:srcRect/>
          <a:stretch>
            <a:fillRect/>
          </a:stretch>
        </p:blipFill>
        <p:spPr bwMode="auto">
          <a:xfrm>
            <a:off x="1714480" y="214290"/>
            <a:ext cx="5572164" cy="3085200"/>
          </a:xfrm>
          <a:prstGeom prst="rect">
            <a:avLst/>
          </a:prstGeom>
          <a:noFill/>
        </p:spPr>
      </p:pic>
      <p:sp>
        <p:nvSpPr>
          <p:cNvPr id="7" name="6 İçerik Yer Tutucusu"/>
          <p:cNvSpPr>
            <a:spLocks noGrp="1"/>
          </p:cNvSpPr>
          <p:nvPr>
            <p:ph idx="1"/>
          </p:nvPr>
        </p:nvSpPr>
        <p:spPr>
          <a:xfrm>
            <a:off x="0" y="5715016"/>
            <a:ext cx="8686800" cy="411147"/>
          </a:xfrm>
        </p:spPr>
        <p:txBody>
          <a:bodyPr>
            <a:normAutofit fontScale="77500" lnSpcReduction="20000"/>
          </a:bodyPr>
          <a:lstStyle/>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a:p>
        </p:txBody>
      </p:sp>
      <p:pic>
        <p:nvPicPr>
          <p:cNvPr id="2051" name="Picture 3"/>
          <p:cNvPicPr>
            <a:picLocks noChangeAspect="1" noChangeArrowheads="1"/>
          </p:cNvPicPr>
          <p:nvPr/>
        </p:nvPicPr>
        <p:blipFill>
          <a:blip r:embed="rId3" cstate="print"/>
          <a:srcRect/>
          <a:stretch>
            <a:fillRect/>
          </a:stretch>
        </p:blipFill>
        <p:spPr bwMode="auto">
          <a:xfrm>
            <a:off x="1785918" y="3571876"/>
            <a:ext cx="5484800" cy="3085200"/>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1600" b="1" dirty="0" smtClean="0"/>
              <a:t>20/02/2018 KONAK HOTEL HAMSİLİ PİLAV</a:t>
            </a:r>
            <a:endParaRPr lang="tr-TR" sz="1600" dirty="0"/>
          </a:p>
        </p:txBody>
      </p:sp>
      <p:sp>
        <p:nvSpPr>
          <p:cNvPr id="3" name="2 İçerik Yer Tutucusu"/>
          <p:cNvSpPr>
            <a:spLocks noGrp="1"/>
          </p:cNvSpPr>
          <p:nvPr>
            <p:ph idx="1"/>
          </p:nvPr>
        </p:nvSpPr>
        <p:spPr/>
        <p:txBody>
          <a:bodyPr>
            <a:normAutofit/>
          </a:bodyPr>
          <a:lstStyle/>
          <a:p>
            <a:r>
              <a:rPr lang="tr-TR" sz="1600" dirty="0" smtClean="0"/>
              <a:t>Skal </a:t>
            </a:r>
            <a:r>
              <a:rPr lang="tr-TR" sz="1600" dirty="0" err="1" smtClean="0"/>
              <a:t>Internatonal</a:t>
            </a:r>
            <a:r>
              <a:rPr lang="tr-TR" sz="1600" dirty="0" smtClean="0"/>
              <a:t> İstanbul Kulübü üyeleri, Skal International İstanbul Yönetim Kurulu Başkanı Bahar Birinci, Yönetim Kurulu üyeleri Ata Eremsoy, Selma </a:t>
            </a:r>
            <a:r>
              <a:rPr lang="tr-TR" sz="1600" dirty="0" err="1" smtClean="0"/>
              <a:t>Tatar’ınkatılımı</a:t>
            </a:r>
            <a:r>
              <a:rPr lang="tr-TR" sz="1600" dirty="0" smtClean="0"/>
              <a:t> ile düzenlenen ‘Hamsili Pilav’ gecesi Konak Oteli sahipleri Savaş ve Dilek Gürsel’in ev sahipliğinde yapıldı. </a:t>
            </a:r>
          </a:p>
          <a:p>
            <a:r>
              <a:rPr lang="tr-TR" sz="1600" dirty="0" smtClean="0"/>
              <a:t>Skal International İstanbul Yönetim Kurulu Başkanı Bahar </a:t>
            </a:r>
            <a:r>
              <a:rPr lang="tr-TR" sz="1600" dirty="0" err="1" smtClean="0"/>
              <a:t>Birinci’nin</a:t>
            </a:r>
            <a:r>
              <a:rPr lang="tr-TR" sz="1600" dirty="0" smtClean="0"/>
              <a:t> hoş geldiniz konuşmasından sonra ‘Hamsili Pilav’ gecesi yönetim kurulu ve üyelerin geleneksel Skal </a:t>
            </a:r>
            <a:r>
              <a:rPr lang="tr-TR" sz="1600" dirty="0" err="1" smtClean="0"/>
              <a:t>toast’uyla</a:t>
            </a:r>
            <a:r>
              <a:rPr lang="tr-TR" sz="1600" dirty="0" smtClean="0"/>
              <a:t> devam etti.</a:t>
            </a:r>
          </a:p>
          <a:p>
            <a:endParaRPr lang="tr-TR" dirty="0"/>
          </a:p>
        </p:txBody>
      </p:sp>
      <p:pic>
        <p:nvPicPr>
          <p:cNvPr id="1026" name="Picture 2" descr="C:\Users\GLZ~1\AppData\Local\Temp\Rar$DI02.999\CZG_5375.JPG"/>
          <p:cNvPicPr>
            <a:picLocks noChangeAspect="1" noChangeArrowheads="1"/>
          </p:cNvPicPr>
          <p:nvPr/>
        </p:nvPicPr>
        <p:blipFill>
          <a:blip r:embed="rId2" cstate="print"/>
          <a:srcRect/>
          <a:stretch>
            <a:fillRect/>
          </a:stretch>
        </p:blipFill>
        <p:spPr bwMode="auto">
          <a:xfrm>
            <a:off x="2214546" y="3429000"/>
            <a:ext cx="4320000" cy="28800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1143000"/>
            <a:ext cx="8229600" cy="1143000"/>
          </a:xfrm>
        </p:spPr>
        <p:txBody>
          <a:bodyPr>
            <a:normAutofit/>
          </a:bodyPr>
          <a:lstStyle/>
          <a:p>
            <a:endParaRPr lang="tr-TR" sz="1600" dirty="0"/>
          </a:p>
        </p:txBody>
      </p:sp>
      <p:pic>
        <p:nvPicPr>
          <p:cNvPr id="2050" name="Picture 2" descr="C:\Users\GLZ~1\AppData\Local\Temp\Rar$DI11.774\CZG_5384.JPG"/>
          <p:cNvPicPr>
            <a:picLocks noChangeAspect="1" noChangeArrowheads="1"/>
          </p:cNvPicPr>
          <p:nvPr/>
        </p:nvPicPr>
        <p:blipFill>
          <a:blip r:embed="rId2" cstate="print"/>
          <a:srcRect/>
          <a:stretch>
            <a:fillRect/>
          </a:stretch>
        </p:blipFill>
        <p:spPr bwMode="auto">
          <a:xfrm>
            <a:off x="2143108" y="214290"/>
            <a:ext cx="4617000" cy="3078000"/>
          </a:xfrm>
          <a:prstGeom prst="rect">
            <a:avLst/>
          </a:prstGeom>
          <a:noFill/>
        </p:spPr>
      </p:pic>
      <p:pic>
        <p:nvPicPr>
          <p:cNvPr id="2051" name="Picture 3" descr="C:\Users\GLZ~1\AppData\Local\Temp\Rar$DI20.799\CZG_5403.JPG"/>
          <p:cNvPicPr>
            <a:picLocks noGrp="1" noChangeAspect="1" noChangeArrowheads="1"/>
          </p:cNvPicPr>
          <p:nvPr>
            <p:ph idx="1"/>
          </p:nvPr>
        </p:nvPicPr>
        <p:blipFill>
          <a:blip r:embed="rId3" cstate="print"/>
          <a:srcRect/>
          <a:stretch>
            <a:fillRect/>
          </a:stretch>
        </p:blipFill>
        <p:spPr bwMode="auto">
          <a:xfrm>
            <a:off x="2143108" y="3571876"/>
            <a:ext cx="4617000" cy="30780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1143000"/>
            <a:ext cx="8229600" cy="1143000"/>
          </a:xfrm>
        </p:spPr>
        <p:txBody>
          <a:bodyPr>
            <a:normAutofit/>
          </a:bodyPr>
          <a:lstStyle/>
          <a:p>
            <a:endParaRPr lang="tr-TR" sz="1600" dirty="0"/>
          </a:p>
        </p:txBody>
      </p:sp>
      <p:pic>
        <p:nvPicPr>
          <p:cNvPr id="3" name="Picture 2" descr="C:\Users\GÜLİZ\AppData\Local\Microsoft\Windows\Temporary Internet Files\Content.Outlook\8AAASM9B\CZG_5450.JPG"/>
          <p:cNvPicPr>
            <a:picLocks noChangeAspect="1" noChangeArrowheads="1"/>
          </p:cNvPicPr>
          <p:nvPr/>
        </p:nvPicPr>
        <p:blipFill>
          <a:blip r:embed="rId2" cstate="print"/>
          <a:srcRect/>
          <a:stretch>
            <a:fillRect/>
          </a:stretch>
        </p:blipFill>
        <p:spPr bwMode="auto">
          <a:xfrm>
            <a:off x="2214546" y="285728"/>
            <a:ext cx="4590000" cy="3060000"/>
          </a:xfrm>
          <a:prstGeom prst="rect">
            <a:avLst/>
          </a:prstGeom>
          <a:noFill/>
        </p:spPr>
      </p:pic>
      <p:pic>
        <p:nvPicPr>
          <p:cNvPr id="2052" name="Picture 4" descr="C:\Users\GÜLİZ\AppData\Local\Microsoft\Windows\Temporary Internet Files\Content.Outlook\8AAASM9B\CZG_5346.JPG"/>
          <p:cNvPicPr>
            <a:picLocks noChangeAspect="1" noChangeArrowheads="1"/>
          </p:cNvPicPr>
          <p:nvPr/>
        </p:nvPicPr>
        <p:blipFill>
          <a:blip r:embed="rId3" cstate="print"/>
          <a:srcRect/>
          <a:stretch>
            <a:fillRect/>
          </a:stretch>
        </p:blipFill>
        <p:spPr bwMode="auto">
          <a:xfrm>
            <a:off x="2214546" y="3643314"/>
            <a:ext cx="4590000" cy="3060000"/>
          </a:xfrm>
          <a:prstGeom prst="rect">
            <a:avLst/>
          </a:prstGeom>
          <a:noFill/>
        </p:spPr>
      </p:pic>
      <p:sp>
        <p:nvSpPr>
          <p:cNvPr id="12" name="11 İçerik Yer Tutucusu"/>
          <p:cNvSpPr>
            <a:spLocks noGrp="1"/>
          </p:cNvSpPr>
          <p:nvPr>
            <p:ph idx="1"/>
          </p:nvPr>
        </p:nvSpPr>
        <p:spPr>
          <a:xfrm flipV="1">
            <a:off x="457200" y="6812280"/>
            <a:ext cx="8229600" cy="45719"/>
          </a:xfrm>
        </p:spPr>
        <p:txBody>
          <a:bodyPr>
            <a:normAutofit fontScale="25000" lnSpcReduction="20000"/>
          </a:bodyPr>
          <a:lstStyle/>
          <a:p>
            <a:endParaRPr lang="tr-T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a:srcRect/>
          <a:stretch>
            <a:fillRect/>
          </a:stretch>
        </p:blipFill>
        <p:spPr bwMode="auto">
          <a:xfrm>
            <a:off x="357158" y="2500306"/>
            <a:ext cx="4048125" cy="23812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5643570" y="2500306"/>
            <a:ext cx="2382837" cy="2382837"/>
          </a:xfrm>
          <a:prstGeom prst="rect">
            <a:avLst/>
          </a:prstGeom>
          <a:noFill/>
          <a:ln w="9525">
            <a:noFill/>
            <a:miter lim="800000"/>
            <a:headEnd/>
            <a:tailEnd/>
          </a:ln>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sz="4800" b="1" dirty="0" smtClean="0"/>
              <a:t> </a:t>
            </a:r>
            <a:r>
              <a:rPr lang="tr-TR" sz="1800" b="1" dirty="0" smtClean="0"/>
              <a:t>05.03.2018 SI İSTANBUL KULÜBÜ OLAĞAN GENEL KURULU VE ZİNCİR DEĞİŞİM TÖRENİ</a:t>
            </a:r>
            <a:r>
              <a:rPr lang="tr-TR" sz="4800" dirty="0" smtClean="0"/>
              <a:t/>
            </a:r>
            <a:br>
              <a:rPr lang="tr-TR" sz="4800" dirty="0" smtClean="0"/>
            </a:br>
            <a:endParaRPr lang="tr-TR" dirty="0"/>
          </a:p>
        </p:txBody>
      </p:sp>
      <p:sp>
        <p:nvSpPr>
          <p:cNvPr id="3" name="2 İçerik Yer Tutucusu"/>
          <p:cNvSpPr>
            <a:spLocks noGrp="1"/>
          </p:cNvSpPr>
          <p:nvPr>
            <p:ph idx="1"/>
          </p:nvPr>
        </p:nvSpPr>
        <p:spPr>
          <a:xfrm>
            <a:off x="457200" y="1600201"/>
            <a:ext cx="8229600" cy="1328734"/>
          </a:xfrm>
        </p:spPr>
        <p:txBody>
          <a:bodyPr>
            <a:normAutofit/>
          </a:bodyPr>
          <a:lstStyle/>
          <a:p>
            <a:r>
              <a:rPr lang="tr-TR" sz="1600" dirty="0" smtClean="0"/>
              <a:t>Skal International İstanbul Kulübü Seçimli Olağan Genel Kurulu 5 Mart Pazartesi günü The </a:t>
            </a:r>
            <a:r>
              <a:rPr lang="tr-TR" sz="1600" dirty="0" err="1" smtClean="0"/>
              <a:t>Ritz</a:t>
            </a:r>
            <a:r>
              <a:rPr lang="tr-TR" sz="1600" dirty="0" smtClean="0"/>
              <a:t> - </a:t>
            </a:r>
            <a:r>
              <a:rPr lang="tr-TR" sz="1600" dirty="0" err="1" smtClean="0"/>
              <a:t>Carlton</a:t>
            </a:r>
            <a:r>
              <a:rPr lang="tr-TR" sz="1600" dirty="0" smtClean="0"/>
              <a:t> İstanbul Oteli’nde  yapıldı. Genel Kurul'da üyelerin oylarıyla 13 yıldır Skal International İstanbul Kulübü üyesi olan ve 10 yıldır Skal International İstanbul Kulübü yönetim kurulu üyesi olarak görev yapan Ata Eremsoy, Skal International İstanbul Kulübü 2018-2019 dönem başkanı oldu.</a:t>
            </a:r>
            <a:endParaRPr lang="tr-TR" sz="1600" dirty="0"/>
          </a:p>
        </p:txBody>
      </p:sp>
      <p:pic>
        <p:nvPicPr>
          <p:cNvPr id="1026" name="Picture 2" descr="C:\Users\GÜLİZ\AppData\Local\Microsoft\Windows\Temporary Internet Files\Content.Outlook\8AAASM9B\CZG_7471.jpg"/>
          <p:cNvPicPr>
            <a:picLocks noChangeAspect="1" noChangeArrowheads="1"/>
          </p:cNvPicPr>
          <p:nvPr/>
        </p:nvPicPr>
        <p:blipFill>
          <a:blip r:embed="rId2" cstate="print"/>
          <a:srcRect/>
          <a:stretch>
            <a:fillRect/>
          </a:stretch>
        </p:blipFill>
        <p:spPr bwMode="auto">
          <a:xfrm>
            <a:off x="357158" y="3143248"/>
            <a:ext cx="4050000" cy="2700000"/>
          </a:xfrm>
          <a:prstGeom prst="rect">
            <a:avLst/>
          </a:prstGeom>
          <a:noFill/>
        </p:spPr>
      </p:pic>
      <p:pic>
        <p:nvPicPr>
          <p:cNvPr id="1027" name="Picture 3" descr="C:\Users\GÜLİZ\AppData\Local\Microsoft\Windows\Temporary Internet Files\Content.Outlook\8AAASM9B\CZG_7488.jpg"/>
          <p:cNvPicPr>
            <a:picLocks noChangeAspect="1" noChangeArrowheads="1"/>
          </p:cNvPicPr>
          <p:nvPr/>
        </p:nvPicPr>
        <p:blipFill>
          <a:blip r:embed="rId3" cstate="print"/>
          <a:srcRect/>
          <a:stretch>
            <a:fillRect/>
          </a:stretch>
        </p:blipFill>
        <p:spPr bwMode="auto">
          <a:xfrm>
            <a:off x="4786314" y="3143248"/>
            <a:ext cx="4050000" cy="270000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2050" name="Picture 2" descr="C:\Users\GÜLİZ\AppData\Local\Microsoft\Windows\Temporary Internet Files\Content.Outlook\8AAASM9B\CZG_7626.jpg"/>
          <p:cNvPicPr>
            <a:picLocks noGrp="1" noChangeAspect="1" noChangeArrowheads="1"/>
          </p:cNvPicPr>
          <p:nvPr>
            <p:ph idx="1"/>
          </p:nvPr>
        </p:nvPicPr>
        <p:blipFill>
          <a:blip r:embed="rId2" cstate="print"/>
          <a:srcRect/>
          <a:stretch>
            <a:fillRect/>
          </a:stretch>
        </p:blipFill>
        <p:spPr bwMode="auto">
          <a:xfrm>
            <a:off x="357158" y="500042"/>
            <a:ext cx="4050000" cy="2700000"/>
          </a:xfrm>
          <a:prstGeom prst="rect">
            <a:avLst/>
          </a:prstGeom>
          <a:noFill/>
        </p:spPr>
      </p:pic>
      <p:pic>
        <p:nvPicPr>
          <p:cNvPr id="2051" name="Picture 3" descr="C:\Users\GÜLİZ\AppData\Local\Microsoft\Windows\Temporary Internet Files\Content.Outlook\8AAASM9B\CZG_7660.jpg"/>
          <p:cNvPicPr>
            <a:picLocks noChangeAspect="1" noChangeArrowheads="1"/>
          </p:cNvPicPr>
          <p:nvPr/>
        </p:nvPicPr>
        <p:blipFill>
          <a:blip r:embed="rId3" cstate="print"/>
          <a:srcRect/>
          <a:stretch>
            <a:fillRect/>
          </a:stretch>
        </p:blipFill>
        <p:spPr bwMode="auto">
          <a:xfrm>
            <a:off x="4714876" y="500042"/>
            <a:ext cx="4050000" cy="2700000"/>
          </a:xfrm>
          <a:prstGeom prst="rect">
            <a:avLst/>
          </a:prstGeom>
          <a:noFill/>
        </p:spPr>
      </p:pic>
      <p:pic>
        <p:nvPicPr>
          <p:cNvPr id="2052" name="Picture 4" descr="C:\Users\GÜLİZ\AppData\Local\Microsoft\Windows\Temporary Internet Files\Content.Outlook\8AAASM9B\CZG_7716.jpg"/>
          <p:cNvPicPr>
            <a:picLocks noChangeAspect="1" noChangeArrowheads="1"/>
          </p:cNvPicPr>
          <p:nvPr/>
        </p:nvPicPr>
        <p:blipFill>
          <a:blip r:embed="rId4" cstate="print"/>
          <a:srcRect/>
          <a:stretch>
            <a:fillRect/>
          </a:stretch>
        </p:blipFill>
        <p:spPr bwMode="auto">
          <a:xfrm>
            <a:off x="2214546" y="3571876"/>
            <a:ext cx="4590000" cy="30600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082660"/>
          </a:xfrm>
        </p:spPr>
        <p:txBody>
          <a:bodyPr>
            <a:normAutofit/>
          </a:bodyPr>
          <a:lstStyle/>
          <a:p>
            <a:r>
              <a:rPr lang="tr-TR" sz="1600" dirty="0" smtClean="0"/>
              <a:t>2016-2018 döneminde Skal İstanbul üyelerinin buluşmasına </a:t>
            </a:r>
            <a:r>
              <a:rPr lang="tr-TR" sz="1600" dirty="0" err="1" smtClean="0"/>
              <a:t>evsahipliği</a:t>
            </a:r>
            <a:r>
              <a:rPr lang="tr-TR" sz="1600" dirty="0" smtClean="0"/>
              <a:t> yapan otellere ve yöneticilerine bir kez daha çok teşekkür ederim.</a:t>
            </a:r>
            <a:endParaRPr lang="tr-TR" sz="1600" dirty="0"/>
          </a:p>
        </p:txBody>
      </p:sp>
      <p:sp>
        <p:nvSpPr>
          <p:cNvPr id="3" name="2 İçerik Yer Tutucusu"/>
          <p:cNvSpPr>
            <a:spLocks noGrp="1"/>
          </p:cNvSpPr>
          <p:nvPr>
            <p:ph idx="1"/>
          </p:nvPr>
        </p:nvSpPr>
        <p:spPr>
          <a:xfrm>
            <a:off x="457200" y="1285860"/>
            <a:ext cx="8229600" cy="4840303"/>
          </a:xfrm>
        </p:spPr>
        <p:txBody>
          <a:bodyPr>
            <a:normAutofit/>
          </a:bodyPr>
          <a:lstStyle/>
          <a:p>
            <a:r>
              <a:rPr lang="tr-TR" sz="1600" dirty="0" smtClean="0"/>
              <a:t>KONAK HOTEL </a:t>
            </a:r>
          </a:p>
          <a:p>
            <a:r>
              <a:rPr lang="tr-TR" sz="1600" dirty="0" smtClean="0"/>
              <a:t>DEDEMAN HOTEL </a:t>
            </a:r>
          </a:p>
          <a:p>
            <a:r>
              <a:rPr lang="tr-TR" sz="1600" dirty="0" smtClean="0"/>
              <a:t>NOVOTEL </a:t>
            </a:r>
            <a:r>
              <a:rPr lang="tr-TR" sz="1600" dirty="0" err="1" smtClean="0"/>
              <a:t>ISTANBUL</a:t>
            </a:r>
            <a:r>
              <a:rPr lang="tr-TR" sz="1600" dirty="0" smtClean="0"/>
              <a:t> </a:t>
            </a:r>
            <a:r>
              <a:rPr lang="tr-TR" sz="1600" dirty="0" err="1" smtClean="0"/>
              <a:t>BOSPH</a:t>
            </a:r>
            <a:endParaRPr lang="tr-TR" sz="1600" dirty="0" smtClean="0"/>
          </a:p>
          <a:p>
            <a:r>
              <a:rPr lang="tr-TR" sz="1600" dirty="0" err="1" smtClean="0"/>
              <a:t>ISTANBUL</a:t>
            </a:r>
            <a:r>
              <a:rPr lang="tr-TR" sz="1600" dirty="0" smtClean="0"/>
              <a:t> ŞİŞLİ </a:t>
            </a:r>
            <a:r>
              <a:rPr lang="tr-TR" sz="1600" dirty="0" err="1" smtClean="0"/>
              <a:t>MARRIOTT</a:t>
            </a:r>
            <a:r>
              <a:rPr lang="tr-TR" sz="1600" dirty="0" smtClean="0"/>
              <a:t> </a:t>
            </a:r>
          </a:p>
          <a:p>
            <a:r>
              <a:rPr lang="tr-TR" sz="1600" dirty="0" err="1" smtClean="0"/>
              <a:t>WYNDHAM</a:t>
            </a:r>
            <a:r>
              <a:rPr lang="tr-TR" sz="1600" dirty="0" smtClean="0"/>
              <a:t> GRAND LEVENT İSTANBUL</a:t>
            </a:r>
          </a:p>
          <a:p>
            <a:r>
              <a:rPr lang="tr-TR" sz="1600" dirty="0" smtClean="0"/>
              <a:t>ARMADA İSTANBUL </a:t>
            </a:r>
            <a:r>
              <a:rPr lang="tr-TR" sz="1600" dirty="0" err="1" smtClean="0"/>
              <a:t>OLD</a:t>
            </a:r>
            <a:r>
              <a:rPr lang="tr-TR" sz="1600" dirty="0" smtClean="0"/>
              <a:t> </a:t>
            </a:r>
            <a:r>
              <a:rPr lang="tr-TR" sz="1600" dirty="0" err="1" smtClean="0"/>
              <a:t>CITY</a:t>
            </a:r>
            <a:r>
              <a:rPr lang="tr-TR" sz="1600" dirty="0" smtClean="0"/>
              <a:t> HOTEL </a:t>
            </a:r>
          </a:p>
          <a:p>
            <a:r>
              <a:rPr lang="tr-TR" sz="1600" dirty="0" smtClean="0"/>
              <a:t>İSTİKLAL OTEL </a:t>
            </a:r>
          </a:p>
          <a:p>
            <a:r>
              <a:rPr lang="tr-TR" sz="1600" dirty="0" err="1" smtClean="0"/>
              <a:t>RADİSSON</a:t>
            </a:r>
            <a:r>
              <a:rPr lang="tr-TR" sz="1600" dirty="0" smtClean="0"/>
              <a:t> </a:t>
            </a:r>
            <a:r>
              <a:rPr lang="tr-TR" sz="1600" dirty="0" err="1" smtClean="0"/>
              <a:t>BLU</a:t>
            </a:r>
            <a:r>
              <a:rPr lang="tr-TR" sz="1600" dirty="0" smtClean="0"/>
              <a:t> ŞİŞLİ</a:t>
            </a:r>
          </a:p>
          <a:p>
            <a:r>
              <a:rPr lang="tr-TR" sz="1600" dirty="0" err="1" smtClean="0"/>
              <a:t>RAMADA</a:t>
            </a:r>
            <a:r>
              <a:rPr lang="tr-TR" sz="1600" dirty="0" smtClean="0"/>
              <a:t> PLAZA İSTANBUL </a:t>
            </a:r>
          </a:p>
          <a:p>
            <a:r>
              <a:rPr lang="tr-TR" sz="1600" dirty="0" err="1" smtClean="0"/>
              <a:t>FAIRMONT</a:t>
            </a:r>
            <a:r>
              <a:rPr lang="tr-TR" sz="1600" dirty="0" smtClean="0"/>
              <a:t> </a:t>
            </a:r>
            <a:r>
              <a:rPr lang="tr-TR" sz="1600" dirty="0" err="1" smtClean="0"/>
              <a:t>QUASAR</a:t>
            </a:r>
            <a:r>
              <a:rPr lang="tr-TR" sz="1600" dirty="0" smtClean="0"/>
              <a:t> </a:t>
            </a:r>
            <a:r>
              <a:rPr lang="tr-TR" sz="1600" dirty="0" err="1" smtClean="0"/>
              <a:t>ISTANBUL</a:t>
            </a:r>
            <a:r>
              <a:rPr lang="tr-TR" sz="1600" dirty="0" smtClean="0"/>
              <a:t> </a:t>
            </a:r>
          </a:p>
          <a:p>
            <a:r>
              <a:rPr lang="tr-TR" sz="1600" dirty="0" err="1" smtClean="0"/>
              <a:t>ELİTE</a:t>
            </a:r>
            <a:r>
              <a:rPr lang="tr-TR" sz="1600" dirty="0" smtClean="0"/>
              <a:t> </a:t>
            </a:r>
            <a:r>
              <a:rPr lang="tr-TR" sz="1600" dirty="0" err="1" smtClean="0"/>
              <a:t>WORLD</a:t>
            </a:r>
            <a:r>
              <a:rPr lang="tr-TR" sz="1600" dirty="0" smtClean="0"/>
              <a:t> </a:t>
            </a:r>
            <a:r>
              <a:rPr lang="tr-TR" sz="1600" dirty="0" err="1" smtClean="0"/>
              <a:t>EUROPE</a:t>
            </a:r>
            <a:r>
              <a:rPr lang="tr-TR" sz="1600" dirty="0" smtClean="0"/>
              <a:t> </a:t>
            </a:r>
          </a:p>
          <a:p>
            <a:r>
              <a:rPr lang="tr-TR" sz="1600" dirty="0" err="1" smtClean="0"/>
              <a:t>MOEVENPICK</a:t>
            </a:r>
            <a:r>
              <a:rPr lang="tr-TR" sz="1600" dirty="0" smtClean="0"/>
              <a:t> HOTEL GOLDEN </a:t>
            </a:r>
            <a:r>
              <a:rPr lang="tr-TR" sz="1600" dirty="0" err="1" smtClean="0"/>
              <a:t>HORN</a:t>
            </a:r>
            <a:r>
              <a:rPr lang="tr-TR" sz="1600" dirty="0" smtClean="0"/>
              <a:t> </a:t>
            </a:r>
          </a:p>
          <a:p>
            <a:r>
              <a:rPr lang="tr-TR" sz="1600" dirty="0" err="1" smtClean="0"/>
              <a:t>MOEVENPICK</a:t>
            </a:r>
            <a:r>
              <a:rPr lang="tr-TR" sz="1600" dirty="0" smtClean="0"/>
              <a:t> HOTEL İSTANBUL</a:t>
            </a:r>
          </a:p>
          <a:p>
            <a:r>
              <a:rPr lang="tr-TR" sz="1600" dirty="0" smtClean="0"/>
              <a:t>SOFA HOTEL </a:t>
            </a:r>
          </a:p>
          <a:p>
            <a:r>
              <a:rPr lang="tr-TR" sz="1600" dirty="0" err="1" smtClean="0"/>
              <a:t>LE</a:t>
            </a:r>
            <a:r>
              <a:rPr lang="tr-TR" sz="1600" dirty="0" smtClean="0"/>
              <a:t> </a:t>
            </a:r>
            <a:r>
              <a:rPr lang="tr-TR" sz="1600" dirty="0" err="1" smtClean="0"/>
              <a:t>MERIDIEN</a:t>
            </a:r>
            <a:r>
              <a:rPr lang="tr-TR" sz="1600" dirty="0" smtClean="0"/>
              <a:t> </a:t>
            </a:r>
            <a:r>
              <a:rPr lang="tr-TR" sz="1600" dirty="0" err="1" smtClean="0"/>
              <a:t>ISTANBUL</a:t>
            </a:r>
            <a:r>
              <a:rPr lang="tr-TR" sz="1600" dirty="0" smtClean="0"/>
              <a:t> HOTEL</a:t>
            </a:r>
          </a:p>
          <a:p>
            <a:r>
              <a:rPr lang="tr-TR" sz="1600" dirty="0" err="1" smtClean="0"/>
              <a:t>THE</a:t>
            </a:r>
            <a:r>
              <a:rPr lang="tr-TR" sz="1600" dirty="0" smtClean="0"/>
              <a:t> </a:t>
            </a:r>
            <a:r>
              <a:rPr lang="tr-TR" sz="1600" dirty="0" err="1" smtClean="0"/>
              <a:t>RITZ</a:t>
            </a:r>
            <a:r>
              <a:rPr lang="tr-TR" sz="1600" dirty="0" smtClean="0"/>
              <a:t>-</a:t>
            </a:r>
            <a:r>
              <a:rPr lang="tr-TR" sz="1600" dirty="0" err="1" smtClean="0"/>
              <a:t>CARLTON</a:t>
            </a:r>
            <a:r>
              <a:rPr lang="tr-TR" sz="1600" dirty="0" smtClean="0"/>
              <a:t>, </a:t>
            </a:r>
            <a:r>
              <a:rPr lang="tr-TR" sz="1600" dirty="0" err="1" smtClean="0"/>
              <a:t>ISTANBUL</a:t>
            </a:r>
            <a:endParaRPr lang="tr-TR" sz="16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1600" dirty="0" smtClean="0"/>
              <a:t>2016-2018 döneminde Skal İstanbul Kulübüne desteğini esirgemeyen sponsorlarımıza</a:t>
            </a:r>
            <a:br>
              <a:rPr lang="tr-TR" sz="1600" dirty="0" smtClean="0"/>
            </a:br>
            <a:r>
              <a:rPr lang="tr-TR" sz="1600" dirty="0" smtClean="0"/>
              <a:t>bir kez daha çok teşekkür ederim..</a:t>
            </a:r>
            <a:endParaRPr lang="tr-TR" sz="1600" dirty="0"/>
          </a:p>
        </p:txBody>
      </p:sp>
      <p:sp>
        <p:nvSpPr>
          <p:cNvPr id="3" name="2 İçerik Yer Tutucusu"/>
          <p:cNvSpPr>
            <a:spLocks noGrp="1"/>
          </p:cNvSpPr>
          <p:nvPr>
            <p:ph idx="1"/>
          </p:nvPr>
        </p:nvSpPr>
        <p:spPr>
          <a:xfrm>
            <a:off x="457200" y="1142984"/>
            <a:ext cx="8229600" cy="4983179"/>
          </a:xfrm>
        </p:spPr>
        <p:txBody>
          <a:bodyPr>
            <a:normAutofit fontScale="62500" lnSpcReduction="20000"/>
          </a:bodyPr>
          <a:lstStyle/>
          <a:p>
            <a:r>
              <a:rPr lang="tr-TR" sz="2100" b="1" dirty="0" smtClean="0"/>
              <a:t>PLATİN SPONSOR</a:t>
            </a:r>
          </a:p>
          <a:p>
            <a:r>
              <a:rPr lang="tr-TR" sz="2100" dirty="0" err="1" smtClean="0"/>
              <a:t>MNG</a:t>
            </a:r>
            <a:r>
              <a:rPr lang="tr-TR" sz="2100" dirty="0" smtClean="0"/>
              <a:t> </a:t>
            </a:r>
            <a:r>
              <a:rPr lang="tr-TR" sz="2100" dirty="0" err="1" smtClean="0"/>
              <a:t>AIRLINES</a:t>
            </a:r>
            <a:endParaRPr lang="tr-TR" sz="2100" dirty="0" smtClean="0"/>
          </a:p>
          <a:p>
            <a:pPr>
              <a:buNone/>
            </a:pPr>
            <a:endParaRPr lang="tr-TR" sz="2100" dirty="0" smtClean="0"/>
          </a:p>
          <a:p>
            <a:r>
              <a:rPr lang="tr-TR" sz="2100" b="1" dirty="0" smtClean="0"/>
              <a:t>ALTIN SPONSORLAR</a:t>
            </a:r>
          </a:p>
          <a:p>
            <a:r>
              <a:rPr lang="tr-TR" sz="2100" dirty="0" smtClean="0"/>
              <a:t>ÇELEBİ HAVACILIK </a:t>
            </a:r>
            <a:r>
              <a:rPr lang="tr-TR" sz="2100" dirty="0" err="1" smtClean="0"/>
              <a:t>HOLDING</a:t>
            </a:r>
            <a:r>
              <a:rPr lang="tr-TR" sz="2100" dirty="0" smtClean="0"/>
              <a:t> A.Ş</a:t>
            </a:r>
          </a:p>
          <a:p>
            <a:r>
              <a:rPr lang="tr-TR" sz="2100" dirty="0" err="1" smtClean="0"/>
              <a:t>DIVERSEY</a:t>
            </a:r>
            <a:endParaRPr lang="tr-TR" sz="2100" dirty="0" smtClean="0"/>
          </a:p>
          <a:p>
            <a:r>
              <a:rPr lang="tr-TR" sz="2100" dirty="0" smtClean="0"/>
              <a:t>TAV </a:t>
            </a:r>
            <a:r>
              <a:rPr lang="tr-TR" sz="2100" dirty="0" err="1" smtClean="0"/>
              <a:t>HOLDING</a:t>
            </a:r>
            <a:r>
              <a:rPr lang="tr-TR" sz="2100" dirty="0" smtClean="0"/>
              <a:t> (2016 )</a:t>
            </a:r>
          </a:p>
          <a:p>
            <a:endParaRPr lang="tr-TR" sz="2100" dirty="0" smtClean="0"/>
          </a:p>
          <a:p>
            <a:r>
              <a:rPr lang="tr-TR" sz="2100" b="1" dirty="0" smtClean="0"/>
              <a:t>GÜMÜŞ SPONSOR</a:t>
            </a:r>
          </a:p>
          <a:p>
            <a:pPr>
              <a:buNone/>
            </a:pPr>
            <a:r>
              <a:rPr lang="tr-TR" sz="2100" b="1" dirty="0" smtClean="0"/>
              <a:t>          </a:t>
            </a:r>
            <a:r>
              <a:rPr lang="tr-TR" sz="2100" dirty="0" smtClean="0"/>
              <a:t>BOYUT YAYIN GURUBU (2016)</a:t>
            </a:r>
          </a:p>
          <a:p>
            <a:endParaRPr lang="tr-TR" sz="2100" dirty="0" smtClean="0"/>
          </a:p>
          <a:p>
            <a:r>
              <a:rPr lang="tr-TR" sz="2100" b="1" dirty="0" smtClean="0"/>
              <a:t>HİZMET SPONSORLARI</a:t>
            </a:r>
          </a:p>
          <a:p>
            <a:r>
              <a:rPr lang="tr-TR" sz="2100" dirty="0" err="1" smtClean="0"/>
              <a:t>BERSAY</a:t>
            </a:r>
            <a:r>
              <a:rPr lang="tr-TR" sz="2100" dirty="0" smtClean="0"/>
              <a:t> İLETİŞİM GURUBU </a:t>
            </a:r>
          </a:p>
          <a:p>
            <a:r>
              <a:rPr lang="tr-TR" sz="2100" dirty="0" err="1" smtClean="0"/>
              <a:t>IDA</a:t>
            </a:r>
            <a:r>
              <a:rPr lang="tr-TR" sz="2100" dirty="0" smtClean="0"/>
              <a:t> CONSULTING</a:t>
            </a:r>
          </a:p>
          <a:p>
            <a:r>
              <a:rPr lang="tr-TR" sz="2100" dirty="0" smtClean="0"/>
              <a:t>ES MÜZİK </a:t>
            </a:r>
          </a:p>
          <a:p>
            <a:r>
              <a:rPr lang="tr-TR" sz="2100" dirty="0" smtClean="0"/>
              <a:t>KM </a:t>
            </a:r>
            <a:r>
              <a:rPr lang="tr-TR" sz="2100" dirty="0" err="1" smtClean="0"/>
              <a:t>EVENTS</a:t>
            </a:r>
            <a:r>
              <a:rPr lang="tr-TR" sz="2100" dirty="0" smtClean="0"/>
              <a:t> </a:t>
            </a:r>
          </a:p>
          <a:p>
            <a:r>
              <a:rPr lang="tr-TR" sz="2100" dirty="0" smtClean="0"/>
              <a:t>MURAT ALİ AYDIN </a:t>
            </a:r>
          </a:p>
          <a:p>
            <a:r>
              <a:rPr lang="tr-TR" sz="2100" dirty="0" err="1" smtClean="0"/>
              <a:t>SPARKLEBYMARCHE</a:t>
            </a:r>
            <a:endParaRPr lang="tr-TR" sz="2100" dirty="0" smtClean="0"/>
          </a:p>
          <a:p>
            <a:r>
              <a:rPr lang="tr-TR" sz="2100" dirty="0" err="1" smtClean="0"/>
              <a:t>İLTEK</a:t>
            </a:r>
            <a:r>
              <a:rPr lang="tr-TR" sz="2100" dirty="0" smtClean="0"/>
              <a:t> İLETİŞİM TASARIM </a:t>
            </a:r>
          </a:p>
          <a:p>
            <a:r>
              <a:rPr lang="tr-TR" sz="2100" dirty="0" smtClean="0"/>
              <a:t>ÇİZGİ MEDYA </a:t>
            </a:r>
          </a:p>
          <a:p>
            <a:r>
              <a:rPr lang="tr-TR" sz="2100" dirty="0" err="1" smtClean="0"/>
              <a:t>LUCIEN</a:t>
            </a:r>
            <a:r>
              <a:rPr lang="tr-TR" sz="2100" dirty="0" smtClean="0"/>
              <a:t> </a:t>
            </a:r>
            <a:r>
              <a:rPr lang="tr-TR" sz="2100" dirty="0" err="1" smtClean="0"/>
              <a:t>ARKAS</a:t>
            </a:r>
            <a:r>
              <a:rPr lang="tr-TR" sz="2100" dirty="0" smtClean="0"/>
              <a:t> ŞARAPLARI</a:t>
            </a:r>
          </a:p>
          <a:p>
            <a:r>
              <a:rPr lang="tr-TR" sz="2100" dirty="0" smtClean="0"/>
              <a:t>BEYLERBEYİ RAKI</a:t>
            </a:r>
          </a:p>
          <a:p>
            <a:r>
              <a:rPr lang="tr-TR" sz="2100" dirty="0" smtClean="0"/>
              <a:t>PAMUKKALE ŞARAPLARI</a:t>
            </a:r>
          </a:p>
          <a:p>
            <a:r>
              <a:rPr lang="tr-TR" sz="2100" dirty="0" err="1" smtClean="0"/>
              <a:t>STARAS</a:t>
            </a:r>
            <a:endParaRPr lang="tr-TR" sz="2100" dirty="0" smtClean="0"/>
          </a:p>
          <a:p>
            <a:endParaRPr lang="tr-TR" sz="1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80728"/>
            <a:ext cx="8229600" cy="436910"/>
          </a:xfrm>
        </p:spPr>
        <p:txBody>
          <a:bodyPr>
            <a:normAutofit fontScale="90000"/>
          </a:bodyPr>
          <a:lstStyle/>
          <a:p>
            <a:r>
              <a:rPr lang="tr-TR" sz="2000" b="1" dirty="0" smtClean="0"/>
              <a:t>     </a:t>
            </a:r>
            <a:r>
              <a:rPr lang="tr-TR" sz="1800" b="1" dirty="0" smtClean="0"/>
              <a:t>25-27.03.2016 </a:t>
            </a:r>
            <a:r>
              <a:rPr lang="tr-TR" sz="1800" b="1" dirty="0" err="1" smtClean="0"/>
              <a:t>USDF</a:t>
            </a:r>
            <a:r>
              <a:rPr lang="tr-TR" sz="1800" b="1" dirty="0" smtClean="0"/>
              <a:t> ADANA TOPLANTISI VE ZİNCİR DEĞİŞİM TÖRENİ </a:t>
            </a:r>
            <a:r>
              <a:rPr lang="tr-TR" sz="1800" dirty="0" smtClean="0"/>
              <a:t/>
            </a:r>
            <a:br>
              <a:rPr lang="tr-TR" sz="1800" dirty="0" smtClean="0"/>
            </a:br>
            <a:endParaRPr lang="tr-TR" sz="1800" dirty="0"/>
          </a:p>
        </p:txBody>
      </p:sp>
      <p:sp>
        <p:nvSpPr>
          <p:cNvPr id="3" name="2 İçerik Yer Tutucusu"/>
          <p:cNvSpPr>
            <a:spLocks noGrp="1"/>
          </p:cNvSpPr>
          <p:nvPr>
            <p:ph idx="1"/>
          </p:nvPr>
        </p:nvSpPr>
        <p:spPr>
          <a:xfrm>
            <a:off x="395536" y="1484785"/>
            <a:ext cx="8229600" cy="4658859"/>
          </a:xfrm>
        </p:spPr>
        <p:txBody>
          <a:bodyPr>
            <a:normAutofit/>
          </a:bodyPr>
          <a:lstStyle/>
          <a:p>
            <a:r>
              <a:rPr lang="tr-TR" sz="1600" dirty="0" smtClean="0"/>
              <a:t>SI İstanbul Kulübü Başkanı F.Bahar Birinci 25-27 Mart  tarihleri arasında  </a:t>
            </a:r>
            <a:r>
              <a:rPr lang="tr-TR" sz="1600" dirty="0" err="1" smtClean="0"/>
              <a:t>USDF</a:t>
            </a:r>
            <a:r>
              <a:rPr lang="tr-TR" sz="1600" dirty="0" smtClean="0"/>
              <a:t> Adana toplantısına katıldı. Zincir değişim </a:t>
            </a:r>
            <a:r>
              <a:rPr lang="tr-TR" sz="1600" dirty="0" err="1" smtClean="0"/>
              <a:t>törenininde</a:t>
            </a:r>
            <a:r>
              <a:rPr lang="tr-TR" sz="1600" dirty="0" smtClean="0"/>
              <a:t> yapıldığı toplantıda SI Skal Çukurova Başkanı Burak </a:t>
            </a:r>
            <a:r>
              <a:rPr lang="tr-TR" sz="1600" dirty="0" err="1" smtClean="0"/>
              <a:t>Hosta</a:t>
            </a:r>
            <a:r>
              <a:rPr lang="tr-TR" sz="1600" dirty="0" smtClean="0"/>
              <a:t> oldu.</a:t>
            </a:r>
          </a:p>
          <a:p>
            <a:pPr>
              <a:buNone/>
            </a:pPr>
            <a:endParaRPr lang="tr-TR" dirty="0" smtClean="0"/>
          </a:p>
          <a:p>
            <a:pPr>
              <a:buNone/>
            </a:pPr>
            <a:r>
              <a:rPr lang="tr-TR" dirty="0" smtClean="0"/>
              <a:t>      </a:t>
            </a:r>
            <a:br>
              <a:rPr lang="tr-TR" dirty="0" smtClean="0"/>
            </a:br>
            <a:endParaRPr lang="tr-TR" dirty="0"/>
          </a:p>
        </p:txBody>
      </p:sp>
      <p:pic>
        <p:nvPicPr>
          <p:cNvPr id="5" name="Picture 5" descr="http://www.tourismlifeinturkey.com/images/news/8A4_IMG_9681.JPG"/>
          <p:cNvPicPr>
            <a:picLocks noChangeAspect="1" noChangeArrowheads="1"/>
          </p:cNvPicPr>
          <p:nvPr/>
        </p:nvPicPr>
        <p:blipFill>
          <a:blip r:embed="rId2"/>
          <a:srcRect/>
          <a:stretch>
            <a:fillRect/>
          </a:stretch>
        </p:blipFill>
        <p:spPr bwMode="auto">
          <a:xfrm>
            <a:off x="1643042" y="2571744"/>
            <a:ext cx="5500726" cy="32147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71472" y="1071546"/>
            <a:ext cx="8229600" cy="436910"/>
          </a:xfrm>
        </p:spPr>
        <p:txBody>
          <a:bodyPr>
            <a:normAutofit/>
          </a:bodyPr>
          <a:lstStyle/>
          <a:p>
            <a:r>
              <a:rPr lang="tr-TR" sz="2000" b="1" dirty="0" smtClean="0"/>
              <a:t>     </a:t>
            </a:r>
            <a:r>
              <a:rPr lang="tr-TR" sz="1600" b="1" dirty="0" smtClean="0"/>
              <a:t>15-22.04.2016 40.TURİZM HAFTASININ AÇILIŞ TÖRENİ KANLICA MEYDANI BEYKOZ</a:t>
            </a:r>
            <a:endParaRPr lang="tr-TR" sz="1600" dirty="0"/>
          </a:p>
        </p:txBody>
      </p:sp>
      <p:sp>
        <p:nvSpPr>
          <p:cNvPr id="3" name="2 İçerik Yer Tutucusu"/>
          <p:cNvSpPr>
            <a:spLocks noGrp="1"/>
          </p:cNvSpPr>
          <p:nvPr>
            <p:ph idx="1"/>
          </p:nvPr>
        </p:nvSpPr>
        <p:spPr>
          <a:xfrm>
            <a:off x="395536" y="1484785"/>
            <a:ext cx="8229600" cy="4658859"/>
          </a:xfrm>
        </p:spPr>
        <p:txBody>
          <a:bodyPr>
            <a:normAutofit/>
          </a:bodyPr>
          <a:lstStyle/>
          <a:p>
            <a:r>
              <a:rPr lang="tr-TR" sz="1600" dirty="0" smtClean="0"/>
              <a:t>SI İstanbul Kulübü Başkanı F.Bahar Birinci ve Genel Sekreteri Ayşe Önen  Istanbul Turizm ve Kültür Müdürlüğü ve Beykoz Belediyesinin işbirliğiyle 15-22 Nisan tarihlerinde arasında kutlanacak olan 40.Turizm Haftasının açılış törenine ve organize edilen programa Istanbul Turizm ve Kültür Müdürü Nedret Apaydın’ın davetlisi olarak katıldılar.</a:t>
            </a:r>
          </a:p>
          <a:p>
            <a:endParaRPr lang="tr-TR" sz="1600" dirty="0" smtClean="0"/>
          </a:p>
          <a:p>
            <a:r>
              <a:rPr lang="tr-TR" sz="1600" dirty="0" smtClean="0"/>
              <a:t/>
            </a:r>
            <a:br>
              <a:rPr lang="tr-TR" sz="1600" dirty="0" smtClean="0"/>
            </a:br>
            <a:endParaRPr lang="tr-TR" sz="1600" dirty="0" smtClean="0"/>
          </a:p>
          <a:p>
            <a:pPr>
              <a:buNone/>
            </a:pPr>
            <a:endParaRPr lang="tr-TR" dirty="0" smtClean="0"/>
          </a:p>
          <a:p>
            <a:pPr>
              <a:buNone/>
            </a:pPr>
            <a:r>
              <a:rPr lang="tr-TR" dirty="0" smtClean="0"/>
              <a:t>      </a:t>
            </a:r>
            <a:br>
              <a:rPr lang="tr-TR" dirty="0" smtClean="0"/>
            </a:br>
            <a:endParaRPr lang="tr-TR" dirty="0"/>
          </a:p>
        </p:txBody>
      </p:sp>
      <p:pic>
        <p:nvPicPr>
          <p:cNvPr id="22531" name="Picture 3"/>
          <p:cNvPicPr>
            <a:picLocks noChangeAspect="1" noChangeArrowheads="1"/>
          </p:cNvPicPr>
          <p:nvPr/>
        </p:nvPicPr>
        <p:blipFill>
          <a:blip r:embed="rId2"/>
          <a:srcRect/>
          <a:stretch>
            <a:fillRect/>
          </a:stretch>
        </p:blipFill>
        <p:spPr bwMode="auto">
          <a:xfrm>
            <a:off x="1285853" y="2786058"/>
            <a:ext cx="5857916" cy="36433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3458</TotalTime>
  <Words>1912</Words>
  <Application>Microsoft Office PowerPoint</Application>
  <PresentationFormat>Ekran Gösterisi (4:3)</PresentationFormat>
  <Paragraphs>351</Paragraphs>
  <Slides>73</Slides>
  <Notes>3</Notes>
  <HiddenSlides>0</HiddenSlides>
  <MMClips>0</MMClips>
  <ScaleCrop>false</ScaleCrop>
  <HeadingPairs>
    <vt:vector size="4" baseType="variant">
      <vt:variant>
        <vt:lpstr>Tema</vt:lpstr>
      </vt:variant>
      <vt:variant>
        <vt:i4>1</vt:i4>
      </vt:variant>
      <vt:variant>
        <vt:lpstr>Slayt Başlıkları</vt:lpstr>
      </vt:variant>
      <vt:variant>
        <vt:i4>73</vt:i4>
      </vt:variant>
    </vt:vector>
  </HeadingPairs>
  <TitlesOfParts>
    <vt:vector size="74" baseType="lpstr">
      <vt:lpstr>Ofis Teması</vt:lpstr>
      <vt:lpstr> SKAL İSTANBUL KULÜBÜ </vt:lpstr>
      <vt:lpstr>     09.02.2016 SI İSTANBUL KULÜBÜ OLAĞAN GENEL KURULU VE ZİNCİR DEĞİŞİM TÖRENİ </vt:lpstr>
      <vt:lpstr>      09.02.2016 SI İSTANBUL KULÜBÜ OLAĞAN GENEL KURULU VE ZİNCİR DEĞİŞİM TÖRENİ </vt:lpstr>
      <vt:lpstr>Slayt 4</vt:lpstr>
      <vt:lpstr>      04-06.03.2016 USDF GENEL KURUL ESKİŞEHİR TOPLANTISI VE ZİNCİR DEĞİŞİM TÖRENİ </vt:lpstr>
      <vt:lpstr>     23.03.2016 NOVOTEL ISTANBUL BOSPHORUS MART ÖĞLE YEMEĞİ </vt:lpstr>
      <vt:lpstr>Slayt 7</vt:lpstr>
      <vt:lpstr>     25-27.03.2016 USDF ADANA TOPLANTISI VE ZİNCİR DEĞİŞİM TÖRENİ  </vt:lpstr>
      <vt:lpstr>     15-22.04.2016 40.TURİZM HAFTASININ AÇILIŞ TÖRENİ KANLICA MEYDANI BEYKOZ</vt:lpstr>
      <vt:lpstr>     21.04.2016 ISTANBUL ŞİŞLİ MARRIOTT HOTEL NİSAN ÖĞLE YEMEĞİ  </vt:lpstr>
      <vt:lpstr>     </vt:lpstr>
      <vt:lpstr> 06-08.05.2016 USDF MARMARİS TOPLANTISI   </vt:lpstr>
      <vt:lpstr> 23.05.2016 WYNDHAM GRAND ISTANBUL LEVENT HOTEL MAYIS AKŞAM YEMEĞİ   </vt:lpstr>
      <vt:lpstr> </vt:lpstr>
      <vt:lpstr> 23-25.09.2016 USDF İZMİR TOPLANTISI   </vt:lpstr>
      <vt:lpstr> 29.09.2016 ARMADA İSTANBUL OLD CITY HOTEL EYLÜL ÖĞLE YEMEĞİ   </vt:lpstr>
      <vt:lpstr> </vt:lpstr>
      <vt:lpstr> 26.10.2016 İSTİKLAL PALAS HOTEL CUMHURİYET BAYRAMI KUTLAMASI  </vt:lpstr>
      <vt:lpstr>  </vt:lpstr>
      <vt:lpstr>  </vt:lpstr>
      <vt:lpstr>  </vt:lpstr>
      <vt:lpstr> 29.10 – 02.11.2016 SKAL INTERNATIONAL MONACO DÜNYA KONGRESİ  </vt:lpstr>
      <vt:lpstr>  18-19.11.2016 USDF ÇUKUROVA TOPLANTISI VE ÇUKUROVA SKAL KULÜBÜ’NÜN 15. KURULUŞ YILI   </vt:lpstr>
      <vt:lpstr>  02.12.2016 19.SKALİTE ÖDÜL TÖRENİ RADISSON BLU HOTEL ŞİŞLİ  </vt:lpstr>
      <vt:lpstr> </vt:lpstr>
      <vt:lpstr> </vt:lpstr>
      <vt:lpstr> </vt:lpstr>
      <vt:lpstr> </vt:lpstr>
      <vt:lpstr>  17.01.2017 HAMSİLİ PİLAV GECESİ KONAK HOTEL  </vt:lpstr>
      <vt:lpstr>  </vt:lpstr>
      <vt:lpstr>  </vt:lpstr>
      <vt:lpstr> 20-22.01.2017 USDF BURSA TOPLANTISI   </vt:lpstr>
      <vt:lpstr> 14/02/2017 RAMADA PLAZA İSTANBUL CITY CENTER HOTEL ŞUBAT ÖĞLE YEMEĞİ  </vt:lpstr>
      <vt:lpstr> </vt:lpstr>
      <vt:lpstr> </vt:lpstr>
      <vt:lpstr> 22/03/2017 FAIRMONT QUASAR İSTANBUL HOTEL MART ÖĞLE YEMEĞİ  </vt:lpstr>
      <vt:lpstr>  </vt:lpstr>
      <vt:lpstr> 25.03.2017 USDF GENEL KURULU VE ZİNCİR DEĞİŞİM TÖRENİ   </vt:lpstr>
      <vt:lpstr> 28/04/2017 ELİTE WORLD EUROPE HOTEL NİSAN ÖĞLE YEMEĞİ  </vt:lpstr>
      <vt:lpstr> </vt:lpstr>
      <vt:lpstr> </vt:lpstr>
      <vt:lpstr> </vt:lpstr>
      <vt:lpstr>  05-07.05.2017 USDF BODRUM TOPLANTISI  </vt:lpstr>
      <vt:lpstr> 23/05/2017 MOEVENPICK HOTEL İSTANBUL GOLDEN HORN MAYIS ÖĞLE YEMEĞİ   </vt:lpstr>
      <vt:lpstr>  </vt:lpstr>
      <vt:lpstr>  </vt:lpstr>
      <vt:lpstr> 30/05/2017 – TURİZM İL MÜDÜRÜ DR. COŞKUN YILMAZ ZİYARETİ   </vt:lpstr>
      <vt:lpstr> 22-24.09.2017 USDF ÇEŞME TOPLANTISI   </vt:lpstr>
      <vt:lpstr>27/09/2017 MOEVENPICK HOTEL İSTANBUL GOLDEN HORN YAZA VEDA PARTİSİ  </vt:lpstr>
      <vt:lpstr>  </vt:lpstr>
      <vt:lpstr>16.10 – 20.10.2016 SKAL INTERNATIONAL HAYDARABAD DÜNYA KONGRESİ</vt:lpstr>
      <vt:lpstr>Slayt 52</vt:lpstr>
      <vt:lpstr>23/10/2017 MOEVENPICK HOTEL İSTANBUL EKİM ÖĞLE YEMEĞİ</vt:lpstr>
      <vt:lpstr>Slayt 54</vt:lpstr>
      <vt:lpstr>  </vt:lpstr>
      <vt:lpstr>  </vt:lpstr>
      <vt:lpstr>  </vt:lpstr>
      <vt:lpstr>  </vt:lpstr>
      <vt:lpstr>Slayt 59</vt:lpstr>
      <vt:lpstr>Slayt 60</vt:lpstr>
      <vt:lpstr>26.ARALIK 2017 YILBAŞI PARTİSİ NİŞANTAŞI SOFA HOTEL </vt:lpstr>
      <vt:lpstr>Slayt 62</vt:lpstr>
      <vt:lpstr>19-21.01.2018 USDF ADANA  TOPLANTISI</vt:lpstr>
      <vt:lpstr>Slayt 64</vt:lpstr>
      <vt:lpstr>31/01/2018 LE MERIDIEN İSTANBUL HOTEL OCAK ÖĞLE YEMEĞİ</vt:lpstr>
      <vt:lpstr>Slayt 66</vt:lpstr>
      <vt:lpstr>20/02/2018 KONAK HOTEL HAMSİLİ PİLAV</vt:lpstr>
      <vt:lpstr>Slayt 68</vt:lpstr>
      <vt:lpstr>Slayt 69</vt:lpstr>
      <vt:lpstr> 05.03.2018 SI İSTANBUL KULÜBÜ OLAĞAN GENEL KURULU VE ZİNCİR DEĞİŞİM TÖRENİ </vt:lpstr>
      <vt:lpstr>Slayt 71</vt:lpstr>
      <vt:lpstr>2016-2018 döneminde Skal İstanbul üyelerinin buluşmasına evsahipliği yapan otellere ve yöneticilerine bir kez daha çok teşekkür ederim.</vt:lpstr>
      <vt:lpstr>2016-2018 döneminde Skal İstanbul Kulübüne desteğini esirgemeyen sponsorlarımıza bir kez daha çok teşekkür ederim..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SKAL İSTANBUL KULÜBÜ</dc:title>
  <dc:creator>fats</dc:creator>
  <cp:lastModifiedBy>GÜLİZ</cp:lastModifiedBy>
  <cp:revision>708</cp:revision>
  <dcterms:created xsi:type="dcterms:W3CDTF">2012-02-28T07:38:05Z</dcterms:created>
  <dcterms:modified xsi:type="dcterms:W3CDTF">2018-03-08T10:29:02Z</dcterms:modified>
</cp:coreProperties>
</file>